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60" r:id="rId3"/>
    <p:sldMasterId id="2147483663" r:id="rId4"/>
    <p:sldMasterId id="2147483661" r:id="rId5"/>
    <p:sldMasterId id="2147483669" r:id="rId6"/>
  </p:sldMasterIdLst>
  <p:notesMasterIdLst>
    <p:notesMasterId r:id="rId29"/>
  </p:notesMasterIdLst>
  <p:sldIdLst>
    <p:sldId id="257" r:id="rId7"/>
    <p:sldId id="261" r:id="rId8"/>
    <p:sldId id="286" r:id="rId9"/>
    <p:sldId id="263" r:id="rId10"/>
    <p:sldId id="264" r:id="rId11"/>
    <p:sldId id="265" r:id="rId12"/>
    <p:sldId id="266" r:id="rId13"/>
    <p:sldId id="269" r:id="rId14"/>
    <p:sldId id="272" r:id="rId15"/>
    <p:sldId id="267" r:id="rId16"/>
    <p:sldId id="268" r:id="rId17"/>
    <p:sldId id="271" r:id="rId18"/>
    <p:sldId id="270" r:id="rId19"/>
    <p:sldId id="274" r:id="rId20"/>
    <p:sldId id="273" r:id="rId21"/>
    <p:sldId id="275" r:id="rId22"/>
    <p:sldId id="277" r:id="rId23"/>
    <p:sldId id="278" r:id="rId24"/>
    <p:sldId id="279" r:id="rId25"/>
    <p:sldId id="282" r:id="rId26"/>
    <p:sldId id="284" r:id="rId27"/>
    <p:sldId id="285"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103A"/>
    <a:srgbClr val="000000"/>
    <a:srgbClr val="485C6A"/>
    <a:srgbClr val="336B85"/>
    <a:srgbClr val="6699FF"/>
    <a:srgbClr val="FF7C80"/>
    <a:srgbClr val="FFCCCC"/>
    <a:srgbClr val="DCEAF7"/>
    <a:srgbClr val="D889A5"/>
    <a:srgbClr val="0C0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971" autoAdjust="0"/>
  </p:normalViewPr>
  <p:slideViewPr>
    <p:cSldViewPr snapToGrid="0">
      <p:cViewPr varScale="1">
        <p:scale>
          <a:sx n="82" d="100"/>
          <a:sy n="82" d="100"/>
        </p:scale>
        <p:origin x="171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16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996-C99B-492D-9381-A5EFDC605B2B}" type="datetimeFigureOut">
              <a:rPr lang="en-GB" smtClean="0"/>
              <a:t>14/11/2025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367384-B279-4DD1-B47B-F1229B51C8E1}" type="slidenum">
              <a:rPr lang="en-GB" smtClean="0"/>
              <a:t>‹#›</a:t>
            </a:fld>
            <a:endParaRPr lang="en-GB"/>
          </a:p>
        </p:txBody>
      </p:sp>
    </p:spTree>
    <p:extLst>
      <p:ext uri="{BB962C8B-B14F-4D97-AF65-F5344CB8AC3E}">
        <p14:creationId xmlns:p14="http://schemas.microsoft.com/office/powerpoint/2010/main" val="383060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10 seconds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br>
            <a:r>
              <a:rPr lang="en-GB" dirty="0"/>
              <a:t>Good afternoon, everyone. My name is Thomas Lavigne, and I'm here today to present my work on the </a:t>
            </a:r>
            <a:r>
              <a:rPr lang="en-GB" b="1" dirty="0"/>
              <a:t>Biomechanical Response of Human Skin</a:t>
            </a:r>
            <a:r>
              <a:rPr lang="en-GB" dirty="0"/>
              <a:t>, specifically through the lens of a </a:t>
            </a:r>
            <a:r>
              <a:rPr lang="en-GB" b="1" dirty="0"/>
              <a:t>Hierarchical Porous Media Framework</a:t>
            </a:r>
            <a:r>
              <a:rPr lang="en-GB" dirty="0"/>
              <a:t>.</a:t>
            </a:r>
          </a:p>
        </p:txBody>
      </p:sp>
      <p:sp>
        <p:nvSpPr>
          <p:cNvPr id="4" name="Slide Number Placeholder 3"/>
          <p:cNvSpPr>
            <a:spLocks noGrp="1"/>
          </p:cNvSpPr>
          <p:nvPr>
            <p:ph type="sldNum" sz="quarter" idx="5"/>
          </p:nvPr>
        </p:nvSpPr>
        <p:spPr/>
        <p:txBody>
          <a:bodyPr/>
          <a:lstStyle/>
          <a:p>
            <a:fld id="{B9367384-B279-4DD1-B47B-F1229B51C8E1}" type="slidenum">
              <a:rPr lang="en-GB" smtClean="0"/>
              <a:t>1</a:t>
            </a:fld>
            <a:endParaRPr lang="en-GB"/>
          </a:p>
        </p:txBody>
      </p:sp>
    </p:spTree>
    <p:extLst>
      <p:ext uri="{BB962C8B-B14F-4D97-AF65-F5344CB8AC3E}">
        <p14:creationId xmlns:p14="http://schemas.microsoft.com/office/powerpoint/2010/main" val="1560799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If </a:t>
            </a:r>
            <a:r>
              <a:rPr lang="fr-FR" dirty="0" err="1"/>
              <a:t>we</a:t>
            </a:r>
            <a:r>
              <a:rPr lang="fr-FR" dirty="0"/>
              <a:t> zoom in a bit </a:t>
            </a:r>
            <a:r>
              <a:rPr lang="fr-FR" dirty="0" err="1"/>
              <a:t>further</a:t>
            </a:r>
            <a:r>
              <a:rPr lang="fr-FR" dirty="0"/>
              <a:t>, </a:t>
            </a:r>
            <a:r>
              <a:rPr lang="fr-FR" dirty="0" err="1"/>
              <a:t>we’ll</a:t>
            </a:r>
            <a:r>
              <a:rPr lang="fr-FR" dirty="0"/>
              <a:t> have a </a:t>
            </a:r>
            <a:r>
              <a:rPr lang="fr-FR" dirty="0" err="1"/>
              <a:t>representative</a:t>
            </a:r>
            <a:r>
              <a:rPr lang="fr-FR" dirty="0"/>
              <a:t> </a:t>
            </a:r>
            <a:r>
              <a:rPr lang="fr-FR" dirty="0" err="1"/>
              <a:t>element</a:t>
            </a:r>
            <a:r>
              <a:rPr lang="fr-FR" dirty="0"/>
              <a:t>, ‘brick’, of </a:t>
            </a:r>
            <a:r>
              <a:rPr lang="fr-FR" dirty="0" err="1"/>
              <a:t>our</a:t>
            </a:r>
            <a:r>
              <a:rPr lang="fr-FR" dirty="0"/>
              <a:t> skin. This </a:t>
            </a:r>
            <a:r>
              <a:rPr lang="fr-FR" dirty="0" err="1"/>
              <a:t>is</a:t>
            </a:r>
            <a:r>
              <a:rPr lang="fr-FR" dirty="0"/>
              <a:t> </a:t>
            </a:r>
            <a:r>
              <a:rPr lang="fr-FR" dirty="0" err="1"/>
              <a:t>what</a:t>
            </a:r>
            <a:r>
              <a:rPr lang="fr-FR" dirty="0"/>
              <a:t> </a:t>
            </a:r>
            <a:r>
              <a:rPr lang="fr-FR" dirty="0" err="1"/>
              <a:t>we</a:t>
            </a:r>
            <a:r>
              <a:rPr lang="fr-FR" dirty="0"/>
              <a:t> call the </a:t>
            </a:r>
            <a:r>
              <a:rPr lang="fr-FR" dirty="0" err="1"/>
              <a:t>representative</a:t>
            </a:r>
            <a:r>
              <a:rPr lang="fr-FR" dirty="0"/>
              <a:t> </a:t>
            </a:r>
            <a:r>
              <a:rPr lang="fr-FR" dirty="0" err="1"/>
              <a:t>elementary</a:t>
            </a:r>
            <a:r>
              <a:rPr lang="fr-FR" dirty="0"/>
              <a:t> volume and </a:t>
            </a:r>
            <a:r>
              <a:rPr lang="fr-FR" dirty="0" err="1"/>
              <a:t>that</a:t>
            </a:r>
            <a:r>
              <a:rPr lang="fr-FR" dirty="0"/>
              <a:t> serves as the basis of the model.</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10</a:t>
            </a:fld>
            <a:endParaRPr lang="en-GB"/>
          </a:p>
        </p:txBody>
      </p:sp>
    </p:spTree>
    <p:extLst>
      <p:ext uri="{BB962C8B-B14F-4D97-AF65-F5344CB8AC3E}">
        <p14:creationId xmlns:p14="http://schemas.microsoft.com/office/powerpoint/2010/main" val="332012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Finally</a:t>
            </a:r>
            <a:r>
              <a:rPr lang="fr-FR" dirty="0"/>
              <a:t>, </a:t>
            </a:r>
            <a:r>
              <a:rPr lang="fr-FR" dirty="0" err="1"/>
              <a:t>zooming</a:t>
            </a:r>
            <a:r>
              <a:rPr lang="fr-FR" dirty="0"/>
              <a:t> </a:t>
            </a:r>
            <a:r>
              <a:rPr lang="fr-FR" dirty="0" err="1"/>
              <a:t>even</a:t>
            </a:r>
            <a:r>
              <a:rPr lang="fr-FR" dirty="0"/>
              <a:t> more, </a:t>
            </a:r>
            <a:r>
              <a:rPr lang="fr-FR" dirty="0" err="1"/>
              <a:t>we’ll</a:t>
            </a:r>
            <a:r>
              <a:rPr lang="fr-FR" dirty="0"/>
              <a:t> </a:t>
            </a:r>
            <a:r>
              <a:rPr lang="fr-FR" dirty="0" err="1"/>
              <a:t>reach</a:t>
            </a:r>
            <a:r>
              <a:rPr lang="fr-FR" dirty="0"/>
              <a:t> the </a:t>
            </a:r>
            <a:r>
              <a:rPr lang="fr-FR" dirty="0" err="1"/>
              <a:t>biological</a:t>
            </a:r>
            <a:r>
              <a:rPr lang="fr-FR" dirty="0"/>
              <a:t> </a:t>
            </a:r>
            <a:r>
              <a:rPr lang="fr-FR" dirty="0" err="1"/>
              <a:t>scale</a:t>
            </a:r>
            <a:r>
              <a:rPr lang="fr-FR" dirty="0"/>
              <a:t> </a:t>
            </a:r>
            <a:r>
              <a:rPr lang="fr-FR" dirty="0" err="1"/>
              <a:t>where</a:t>
            </a:r>
            <a:r>
              <a:rPr lang="fr-FR" dirty="0"/>
              <a:t> the </a:t>
            </a:r>
            <a:r>
              <a:rPr lang="fr-FR" dirty="0" err="1"/>
              <a:t>different</a:t>
            </a:r>
            <a:r>
              <a:rPr lang="fr-FR" dirty="0"/>
              <a:t> </a:t>
            </a:r>
            <a:r>
              <a:rPr lang="fr-FR" dirty="0" err="1"/>
              <a:t>fluids</a:t>
            </a:r>
            <a:r>
              <a:rPr lang="fr-FR" dirty="0"/>
              <a:t>, </a:t>
            </a:r>
            <a:r>
              <a:rPr lang="fr-FR" dirty="0" err="1"/>
              <a:t>cells</a:t>
            </a:r>
            <a:r>
              <a:rPr lang="fr-FR" dirty="0"/>
              <a:t>, </a:t>
            </a:r>
            <a:r>
              <a:rPr lang="fr-FR" dirty="0" err="1"/>
              <a:t>blood</a:t>
            </a:r>
            <a:r>
              <a:rPr lang="fr-FR" dirty="0"/>
              <a:t> </a:t>
            </a:r>
            <a:r>
              <a:rPr lang="fr-FR" dirty="0" err="1"/>
              <a:t>vessels</a:t>
            </a:r>
            <a:r>
              <a:rPr lang="fr-FR" dirty="0"/>
              <a:t> and structural tissue </a:t>
            </a:r>
            <a:r>
              <a:rPr lang="fr-FR" dirty="0" err="1"/>
              <a:t>coexist</a:t>
            </a:r>
            <a:r>
              <a:rPr lang="fr-FR" dirty="0"/>
              <a:t>.</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11</a:t>
            </a:fld>
            <a:endParaRPr lang="en-GB"/>
          </a:p>
        </p:txBody>
      </p:sp>
    </p:spTree>
    <p:extLst>
      <p:ext uri="{BB962C8B-B14F-4D97-AF65-F5344CB8AC3E}">
        <p14:creationId xmlns:p14="http://schemas.microsoft.com/office/powerpoint/2010/main" val="15420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At </a:t>
            </a:r>
            <a:r>
              <a:rPr lang="fr-FR" dirty="0" err="1"/>
              <a:t>this</a:t>
            </a:r>
            <a:r>
              <a:rPr lang="fr-FR" dirty="0"/>
              <a:t> </a:t>
            </a:r>
            <a:r>
              <a:rPr lang="fr-FR" dirty="0" err="1"/>
              <a:t>scale</a:t>
            </a:r>
            <a:r>
              <a:rPr lang="fr-FR" dirty="0"/>
              <a:t>, The </a:t>
            </a:r>
            <a:r>
              <a:rPr lang="fr-FR" dirty="0" err="1"/>
              <a:t>fluid</a:t>
            </a:r>
            <a:r>
              <a:rPr lang="fr-FR" dirty="0"/>
              <a:t> </a:t>
            </a:r>
            <a:r>
              <a:rPr lang="fr-FR" dirty="0" err="1"/>
              <a:t>movement</a:t>
            </a:r>
            <a:r>
              <a:rPr lang="fr-FR" dirty="0"/>
              <a:t> and compression </a:t>
            </a:r>
            <a:r>
              <a:rPr lang="fr-FR" dirty="0" err="1"/>
              <a:t>transmitted</a:t>
            </a:r>
            <a:r>
              <a:rPr lang="fr-FR" dirty="0"/>
              <a:t> </a:t>
            </a:r>
            <a:r>
              <a:rPr lang="fr-FR" dirty="0" err="1"/>
              <a:t>from</a:t>
            </a:r>
            <a:r>
              <a:rPr lang="fr-FR" dirty="0"/>
              <a:t> the </a:t>
            </a:r>
            <a:r>
              <a:rPr lang="fr-FR" dirty="0" err="1"/>
              <a:t>macroscopic</a:t>
            </a:r>
            <a:r>
              <a:rPr lang="fr-FR" dirty="0"/>
              <a:t> </a:t>
            </a:r>
            <a:r>
              <a:rPr lang="fr-FR" dirty="0" err="1"/>
              <a:t>scale</a:t>
            </a:r>
            <a:r>
              <a:rPr lang="fr-FR" dirty="0"/>
              <a:t> </a:t>
            </a:r>
            <a:r>
              <a:rPr lang="fr-FR" sz="1200" dirty="0" err="1"/>
              <a:t>disrupt</a:t>
            </a:r>
            <a:r>
              <a:rPr lang="fr-FR" sz="1200" dirty="0"/>
              <a:t> the </a:t>
            </a:r>
            <a:r>
              <a:rPr lang="fr-FR" sz="1200" dirty="0" err="1"/>
              <a:t>microvascular</a:t>
            </a:r>
            <a:r>
              <a:rPr lang="fr-FR" sz="1200" dirty="0"/>
              <a:t> network, </a:t>
            </a:r>
            <a:r>
              <a:rPr lang="fr-FR" sz="1200" dirty="0" err="1"/>
              <a:t>cutting</a:t>
            </a:r>
            <a:r>
              <a:rPr lang="fr-FR" sz="1200" dirty="0"/>
              <a:t> off </a:t>
            </a:r>
            <a:r>
              <a:rPr lang="fr-FR" sz="1200" dirty="0" err="1"/>
              <a:t>oxygen</a:t>
            </a:r>
            <a:r>
              <a:rPr lang="fr-FR" sz="1200" dirty="0"/>
              <a:t> </a:t>
            </a:r>
            <a:r>
              <a:rPr lang="fr-FR" sz="1200" dirty="0" err="1"/>
              <a:t>supply</a:t>
            </a:r>
            <a:r>
              <a:rPr lang="fr-FR" sz="1200" dirty="0"/>
              <a:t> to the tissue, </a:t>
            </a:r>
            <a:r>
              <a:rPr lang="fr-FR" sz="1200" dirty="0" err="1"/>
              <a:t>leading</a:t>
            </a:r>
            <a:r>
              <a:rPr lang="fr-FR" sz="1200" dirty="0"/>
              <a:t> to damage.</a:t>
            </a:r>
            <a:br>
              <a:rPr lang="fr-FR" sz="1200" dirty="0"/>
            </a:br>
            <a:br>
              <a:rPr lang="fr-FR" sz="1200" dirty="0"/>
            </a:br>
            <a:r>
              <a:rPr lang="fr-FR" sz="1200" dirty="0"/>
              <a:t>But how to model the skin as a </a:t>
            </a:r>
            <a:r>
              <a:rPr lang="fr-FR" sz="1200" dirty="0" err="1"/>
              <a:t>sponge</a:t>
            </a:r>
            <a:r>
              <a:rPr lang="fr-FR" sz="1200" dirty="0"/>
              <a:t> ?</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12</a:t>
            </a:fld>
            <a:endParaRPr lang="en-GB"/>
          </a:p>
        </p:txBody>
      </p:sp>
    </p:spTree>
    <p:extLst>
      <p:ext uri="{BB962C8B-B14F-4D97-AF65-F5344CB8AC3E}">
        <p14:creationId xmlns:p14="http://schemas.microsoft.com/office/powerpoint/2010/main" val="976665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represent</a:t>
            </a:r>
            <a:r>
              <a:rPr lang="fr-FR" dirty="0"/>
              <a:t> the skin as a </a:t>
            </a:r>
            <a:r>
              <a:rPr lang="fr-FR" dirty="0" err="1"/>
              <a:t>porous</a:t>
            </a:r>
            <a:r>
              <a:rPr lang="fr-FR" dirty="0"/>
              <a:t> medium </a:t>
            </a:r>
            <a:r>
              <a:rPr lang="fr-FR" dirty="0" err="1"/>
              <a:t>we</a:t>
            </a:r>
            <a:r>
              <a:rPr lang="fr-FR" dirty="0"/>
              <a:t> </a:t>
            </a:r>
            <a:r>
              <a:rPr lang="fr-FR" dirty="0" err="1"/>
              <a:t>followed</a:t>
            </a:r>
            <a:r>
              <a:rPr lang="fr-FR" dirty="0"/>
              <a:t> an </a:t>
            </a:r>
            <a:r>
              <a:rPr lang="fr-FR" dirty="0" err="1"/>
              <a:t>iterative</a:t>
            </a:r>
            <a:r>
              <a:rPr lang="fr-FR" dirty="0"/>
              <a:t> </a:t>
            </a:r>
            <a:r>
              <a:rPr lang="fr-FR" dirty="0" err="1"/>
              <a:t>approach</a:t>
            </a:r>
            <a:r>
              <a:rPr lang="fr-FR" dirty="0"/>
              <a:t> </a:t>
            </a:r>
            <a:r>
              <a:rPr lang="fr-FR" dirty="0" err="1"/>
              <a:t>systematically</a:t>
            </a:r>
            <a:r>
              <a:rPr lang="fr-FR" dirty="0"/>
              <a:t> </a:t>
            </a:r>
            <a:r>
              <a:rPr lang="fr-FR" dirty="0" err="1"/>
              <a:t>compared</a:t>
            </a:r>
            <a:r>
              <a:rPr lang="fr-FR" dirty="0"/>
              <a:t> to patient data. </a:t>
            </a:r>
            <a:r>
              <a:rPr lang="en-GB" b="1" dirty="0"/>
              <a:t>two types</a:t>
            </a:r>
            <a:r>
              <a:rPr lang="en-GB" dirty="0"/>
              <a:t> of equations are used: first, the </a:t>
            </a:r>
            <a:r>
              <a:rPr lang="en-GB" b="1" dirty="0"/>
              <a:t>well-established conservation laws of mechanics</a:t>
            </a:r>
            <a:r>
              <a:rPr lang="en-GB" dirty="0"/>
              <a:t>, which govern force equilibrium and mass conservation ; and second, the </a:t>
            </a:r>
            <a:r>
              <a:rPr lang="en-GB" b="1" dirty="0"/>
              <a:t>constitutive laws</a:t>
            </a:r>
            <a:r>
              <a:rPr lang="en-GB" dirty="0"/>
              <a:t>, where we introduce our specific hypotheses to model the interaction between the different phases. </a:t>
            </a:r>
            <a:r>
              <a:rPr lang="fr-FR" dirty="0" err="1"/>
              <a:t>Let’s</a:t>
            </a:r>
            <a:r>
              <a:rPr lang="fr-FR" dirty="0"/>
              <a:t> first </a:t>
            </a:r>
            <a:r>
              <a:rPr lang="fr-FR" dirty="0" err="1"/>
              <a:t>add</a:t>
            </a:r>
            <a:r>
              <a:rPr lang="fr-FR" dirty="0"/>
              <a:t> the </a:t>
            </a:r>
            <a:r>
              <a:rPr lang="fr-FR" dirty="0" err="1"/>
              <a:t>solid</a:t>
            </a:r>
            <a:r>
              <a:rPr lang="fr-FR" dirty="0"/>
              <a:t>, and the </a:t>
            </a:r>
            <a:r>
              <a:rPr lang="fr-FR" dirty="0" err="1"/>
              <a:t>fluid</a:t>
            </a:r>
            <a:r>
              <a:rPr lang="fr-FR" dirty="0"/>
              <a:t> in the pores. </a:t>
            </a:r>
            <a:br>
              <a:rPr lang="fr-FR" dirty="0"/>
            </a:br>
            <a:br>
              <a:rPr lang="fr-FR" dirty="0"/>
            </a:br>
            <a:r>
              <a:rPr lang="fr-FR" dirty="0" err="1"/>
              <a:t>Before</a:t>
            </a:r>
            <a:r>
              <a:rPr lang="fr-FR" dirty="0"/>
              <a:t> </a:t>
            </a:r>
            <a:r>
              <a:rPr lang="fr-FR" dirty="0" err="1"/>
              <a:t>increasing</a:t>
            </a:r>
            <a:r>
              <a:rPr lang="fr-FR" dirty="0"/>
              <a:t> the </a:t>
            </a:r>
            <a:r>
              <a:rPr lang="fr-FR" dirty="0" err="1"/>
              <a:t>complexity</a:t>
            </a:r>
            <a:r>
              <a:rPr lang="fr-FR" dirty="0"/>
              <a:t>, </a:t>
            </a:r>
            <a:r>
              <a:rPr lang="fr-FR" dirty="0" err="1"/>
              <a:t>we</a:t>
            </a:r>
            <a:r>
              <a:rPr lang="fr-FR" dirty="0"/>
              <a:t> </a:t>
            </a:r>
            <a:r>
              <a:rPr lang="fr-FR" dirty="0" err="1"/>
              <a:t>tested</a:t>
            </a:r>
            <a:r>
              <a:rPr lang="fr-FR" dirty="0"/>
              <a:t> the model on an extension test on arm skin. </a:t>
            </a:r>
            <a:r>
              <a:rPr lang="fr-FR" dirty="0" err="1"/>
              <a:t>During</a:t>
            </a:r>
            <a:r>
              <a:rPr lang="fr-FR" dirty="0"/>
              <a:t> the </a:t>
            </a:r>
            <a:r>
              <a:rPr lang="fr-FR" dirty="0" err="1"/>
              <a:t>experiment</a:t>
            </a:r>
            <a:r>
              <a:rPr lang="fr-FR" dirty="0"/>
              <a:t>, </a:t>
            </a:r>
            <a:r>
              <a:rPr lang="en-GB" dirty="0"/>
              <a:t>the amount of force generated by the skin as a reaction to the imposed displacement was </a:t>
            </a:r>
            <a:r>
              <a:rPr lang="en-GB" b="1" dirty="0"/>
              <a:t>monitored</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13</a:t>
            </a:fld>
            <a:endParaRPr lang="en-GB"/>
          </a:p>
        </p:txBody>
      </p:sp>
    </p:spTree>
    <p:extLst>
      <p:ext uri="{BB962C8B-B14F-4D97-AF65-F5344CB8AC3E}">
        <p14:creationId xmlns:p14="http://schemas.microsoft.com/office/powerpoint/2010/main" val="1630007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And the Model </a:t>
            </a:r>
            <a:r>
              <a:rPr lang="fr-FR" dirty="0" err="1"/>
              <a:t>was</a:t>
            </a:r>
            <a:r>
              <a:rPr lang="fr-FR" dirty="0"/>
              <a:t> </a:t>
            </a:r>
            <a:r>
              <a:rPr lang="fr-FR" dirty="0" err="1"/>
              <a:t>well</a:t>
            </a:r>
            <a:r>
              <a:rPr lang="fr-FR" dirty="0"/>
              <a:t> capable to </a:t>
            </a:r>
            <a:r>
              <a:rPr lang="fr-FR" dirty="0" err="1"/>
              <a:t>reproduce</a:t>
            </a:r>
            <a:r>
              <a:rPr lang="fr-FR" dirty="0"/>
              <a:t> </a:t>
            </a:r>
            <a:r>
              <a:rPr lang="fr-FR" dirty="0" err="1"/>
              <a:t>this</a:t>
            </a:r>
            <a:r>
              <a:rPr lang="fr-FR" dirty="0"/>
              <a:t> </a:t>
            </a:r>
            <a:r>
              <a:rPr lang="fr-FR" dirty="0" err="1"/>
              <a:t>experiment</a:t>
            </a:r>
            <a:r>
              <a:rPr lang="fr-FR" dirty="0"/>
              <a:t>, </a:t>
            </a:r>
            <a:r>
              <a:rPr lang="fr-FR" dirty="0" err="1"/>
              <a:t>even</a:t>
            </a:r>
            <a:r>
              <a:rPr lang="fr-FR" dirty="0"/>
              <a:t> </a:t>
            </a:r>
            <a:r>
              <a:rPr lang="fr-FR" dirty="0" err="1"/>
              <a:t>with</a:t>
            </a:r>
            <a:r>
              <a:rPr lang="fr-FR" dirty="0"/>
              <a:t> </a:t>
            </a:r>
            <a:r>
              <a:rPr lang="fr-FR" dirty="0" err="1"/>
              <a:t>that</a:t>
            </a:r>
            <a:r>
              <a:rPr lang="fr-FR" dirty="0"/>
              <a:t> </a:t>
            </a:r>
            <a:r>
              <a:rPr lang="fr-FR" dirty="0" err="1"/>
              <a:t>simplistic</a:t>
            </a:r>
            <a:r>
              <a:rPr lang="fr-FR" dirty="0"/>
              <a:t> composition</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14</a:t>
            </a:fld>
            <a:endParaRPr lang="en-GB"/>
          </a:p>
        </p:txBody>
      </p:sp>
    </p:spTree>
    <p:extLst>
      <p:ext uri="{BB962C8B-B14F-4D97-AF65-F5344CB8AC3E}">
        <p14:creationId xmlns:p14="http://schemas.microsoft.com/office/powerpoint/2010/main" val="2855553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Then</a:t>
            </a:r>
            <a:r>
              <a:rPr lang="fr-FR" dirty="0"/>
              <a:t> </a:t>
            </a:r>
            <a:r>
              <a:rPr lang="fr-FR" dirty="0" err="1"/>
              <a:t>we</a:t>
            </a:r>
            <a:r>
              <a:rPr lang="fr-FR" dirty="0"/>
              <a:t> can </a:t>
            </a:r>
            <a:r>
              <a:rPr lang="fr-FR" dirty="0" err="1"/>
              <a:t>add</a:t>
            </a:r>
            <a:r>
              <a:rPr lang="fr-FR" dirty="0"/>
              <a:t> more and more phases, </a:t>
            </a:r>
            <a:r>
              <a:rPr lang="fr-FR" dirty="0" err="1"/>
              <a:t>now</a:t>
            </a:r>
            <a:r>
              <a:rPr lang="fr-FR" dirty="0"/>
              <a:t> the pores are </a:t>
            </a:r>
            <a:r>
              <a:rPr lang="fr-FR" dirty="0" err="1"/>
              <a:t>filled</a:t>
            </a:r>
            <a:r>
              <a:rPr lang="fr-FR" dirty="0"/>
              <a:t> </a:t>
            </a:r>
            <a:r>
              <a:rPr lang="fr-FR" dirty="0" err="1"/>
              <a:t>with</a:t>
            </a:r>
            <a:r>
              <a:rPr lang="fr-FR" dirty="0"/>
              <a:t> a mixture of </a:t>
            </a:r>
            <a:r>
              <a:rPr lang="fr-FR" dirty="0" err="1"/>
              <a:t>cells</a:t>
            </a:r>
            <a:r>
              <a:rPr lang="fr-FR" dirty="0"/>
              <a:t> and </a:t>
            </a:r>
            <a:r>
              <a:rPr lang="fr-FR" dirty="0" err="1"/>
              <a:t>fluid</a:t>
            </a:r>
            <a:r>
              <a:rPr lang="fr-FR" dirty="0"/>
              <a:t>, the </a:t>
            </a:r>
            <a:r>
              <a:rPr lang="fr-FR" dirty="0" err="1"/>
              <a:t>vascular</a:t>
            </a:r>
            <a:r>
              <a:rPr lang="fr-FR" dirty="0"/>
              <a:t> network </a:t>
            </a:r>
            <a:r>
              <a:rPr lang="fr-FR" dirty="0" err="1"/>
              <a:t>is</a:t>
            </a:r>
            <a:r>
              <a:rPr lang="fr-FR" dirty="0"/>
              <a:t> </a:t>
            </a:r>
            <a:r>
              <a:rPr lang="fr-FR" dirty="0" err="1"/>
              <a:t>added</a:t>
            </a:r>
            <a:r>
              <a:rPr lang="fr-FR" dirty="0"/>
              <a:t> as an </a:t>
            </a:r>
            <a:r>
              <a:rPr lang="fr-FR" dirty="0" err="1"/>
              <a:t>inmiscible</a:t>
            </a:r>
            <a:r>
              <a:rPr lang="fr-FR" dirty="0"/>
              <a:t> phase, and </a:t>
            </a:r>
            <a:r>
              <a:rPr lang="fr-FR" dirty="0" err="1"/>
              <a:t>oxygen</a:t>
            </a:r>
            <a:r>
              <a:rPr lang="fr-FR" dirty="0"/>
              <a:t> diffusion </a:t>
            </a:r>
            <a:r>
              <a:rPr lang="fr-FR" dirty="0" err="1"/>
              <a:t>betwen</a:t>
            </a:r>
            <a:r>
              <a:rPr lang="fr-FR" dirty="0"/>
              <a:t> the phases </a:t>
            </a:r>
            <a:r>
              <a:rPr lang="fr-FR" dirty="0" err="1"/>
              <a:t>could</a:t>
            </a:r>
            <a:r>
              <a:rPr lang="fr-FR" dirty="0"/>
              <a:t> </a:t>
            </a:r>
            <a:r>
              <a:rPr lang="fr-FR" dirty="0" err="1"/>
              <a:t>be</a:t>
            </a:r>
            <a:r>
              <a:rPr lang="fr-FR" dirty="0"/>
              <a:t> </a:t>
            </a:r>
            <a:r>
              <a:rPr lang="fr-FR" dirty="0" err="1"/>
              <a:t>introduce</a:t>
            </a:r>
            <a:r>
              <a:rPr lang="fr-FR" dirty="0"/>
              <a:t>.</a:t>
            </a:r>
            <a:br>
              <a:rPr lang="fr-FR" dirty="0"/>
            </a:br>
            <a:br>
              <a:rPr lang="fr-FR" dirty="0"/>
            </a:br>
            <a:r>
              <a:rPr lang="fr-FR" dirty="0"/>
              <a:t>But how </a:t>
            </a:r>
            <a:r>
              <a:rPr lang="fr-FR" dirty="0" err="1"/>
              <a:t>does</a:t>
            </a:r>
            <a:r>
              <a:rPr lang="fr-FR" dirty="0"/>
              <a:t> </a:t>
            </a:r>
            <a:r>
              <a:rPr lang="fr-FR" dirty="0" err="1"/>
              <a:t>it</a:t>
            </a:r>
            <a:r>
              <a:rPr lang="fr-FR" dirty="0"/>
              <a:t> </a:t>
            </a:r>
            <a:r>
              <a:rPr lang="fr-FR" dirty="0" err="1"/>
              <a:t>work</a:t>
            </a:r>
            <a:r>
              <a:rPr lang="fr-FR" dirty="0"/>
              <a:t> ? WWWWW</a:t>
            </a:r>
            <a:br>
              <a:rPr lang="fr-FR" dirty="0"/>
            </a:br>
            <a:br>
              <a:rPr lang="fr-FR" dirty="0"/>
            </a:br>
            <a:r>
              <a:rPr lang="fr-FR" dirty="0"/>
              <a:t>The state of </a:t>
            </a:r>
            <a:r>
              <a:rPr lang="fr-FR" dirty="0" err="1"/>
              <a:t>mind</a:t>
            </a:r>
            <a:r>
              <a:rPr lang="fr-FR" dirty="0"/>
              <a:t> of the model </a:t>
            </a:r>
            <a:r>
              <a:rPr lang="fr-FR" dirty="0" err="1"/>
              <a:t>being</a:t>
            </a:r>
            <a:r>
              <a:rPr lang="fr-FR" dirty="0"/>
              <a:t> set, </a:t>
            </a:r>
            <a:r>
              <a:rPr lang="fr-FR" dirty="0" err="1"/>
              <a:t>it</a:t>
            </a:r>
            <a:r>
              <a:rPr lang="fr-FR" dirty="0"/>
              <a:t> </a:t>
            </a:r>
            <a:r>
              <a:rPr lang="fr-FR" dirty="0" err="1"/>
              <a:t>was</a:t>
            </a:r>
            <a:r>
              <a:rPr lang="fr-FR" dirty="0"/>
              <a:t> once </a:t>
            </a:r>
            <a:r>
              <a:rPr lang="fr-FR" dirty="0" err="1"/>
              <a:t>again</a:t>
            </a:r>
            <a:r>
              <a:rPr lang="fr-FR" dirty="0"/>
              <a:t> </a:t>
            </a:r>
            <a:r>
              <a:rPr lang="fr-FR" dirty="0" err="1"/>
              <a:t>compared</a:t>
            </a:r>
            <a:r>
              <a:rPr lang="fr-FR" dirty="0"/>
              <a:t> to an </a:t>
            </a:r>
            <a:r>
              <a:rPr lang="fr-FR" dirty="0" err="1"/>
              <a:t>experiment</a:t>
            </a:r>
            <a:r>
              <a:rPr lang="fr-FR" dirty="0"/>
              <a:t>, but </a:t>
            </a:r>
            <a:r>
              <a:rPr lang="fr-FR" dirty="0" err="1"/>
              <a:t>this</a:t>
            </a:r>
            <a:r>
              <a:rPr lang="fr-FR" dirty="0"/>
              <a:t> time, a new one </a:t>
            </a:r>
            <a:r>
              <a:rPr lang="fr-FR" dirty="0" err="1"/>
              <a:t>designed</a:t>
            </a:r>
            <a:r>
              <a:rPr lang="fr-FR" dirty="0"/>
              <a:t> for </a:t>
            </a:r>
            <a:r>
              <a:rPr lang="fr-FR" dirty="0" err="1"/>
              <a:t>this</a:t>
            </a:r>
            <a:r>
              <a:rPr lang="fr-FR" dirty="0"/>
              <a:t> </a:t>
            </a:r>
            <a:r>
              <a:rPr lang="fr-FR" dirty="0" err="1"/>
              <a:t>specific</a:t>
            </a:r>
            <a:r>
              <a:rPr lang="fr-FR" dirty="0"/>
              <a:t> </a:t>
            </a:r>
            <a:r>
              <a:rPr lang="fr-FR" dirty="0" err="1"/>
              <a:t>purpose</a:t>
            </a:r>
            <a:r>
              <a:rPr lang="fr-FR" dirty="0"/>
              <a:t> of </a:t>
            </a:r>
            <a:r>
              <a:rPr lang="fr-FR" dirty="0" err="1"/>
              <a:t>evaluation</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15</a:t>
            </a:fld>
            <a:endParaRPr lang="en-GB"/>
          </a:p>
        </p:txBody>
      </p:sp>
    </p:spTree>
    <p:extLst>
      <p:ext uri="{BB962C8B-B14F-4D97-AF65-F5344CB8AC3E}">
        <p14:creationId xmlns:p14="http://schemas.microsoft.com/office/powerpoint/2010/main" val="68330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We</a:t>
            </a:r>
            <a:r>
              <a:rPr lang="fr-FR" dirty="0"/>
              <a:t> </a:t>
            </a:r>
            <a:r>
              <a:rPr lang="fr-FR" dirty="0" err="1"/>
              <a:t>recruited</a:t>
            </a:r>
            <a:r>
              <a:rPr lang="fr-FR" dirty="0"/>
              <a:t> 11 males and 10 </a:t>
            </a:r>
            <a:r>
              <a:rPr lang="fr-FR" dirty="0" err="1"/>
              <a:t>females</a:t>
            </a:r>
            <a:r>
              <a:rPr lang="fr-FR" dirty="0"/>
              <a:t> patients and </a:t>
            </a:r>
            <a:r>
              <a:rPr lang="fr-FR" dirty="0" err="1"/>
              <a:t>measured</a:t>
            </a:r>
            <a:r>
              <a:rPr lang="fr-FR" dirty="0"/>
              <a:t> the laser doppler </a:t>
            </a:r>
            <a:r>
              <a:rPr lang="fr-FR" dirty="0" err="1"/>
              <a:t>flowmetry</a:t>
            </a:r>
            <a:r>
              <a:rPr lang="fr-FR" dirty="0"/>
              <a:t> on the finger. The </a:t>
            </a:r>
            <a:r>
              <a:rPr lang="fr-FR" dirty="0" err="1"/>
              <a:t>external</a:t>
            </a:r>
            <a:r>
              <a:rPr lang="fr-FR" dirty="0"/>
              <a:t> force </a:t>
            </a:r>
            <a:r>
              <a:rPr lang="fr-FR" dirty="0" err="1"/>
              <a:t>was</a:t>
            </a:r>
            <a:r>
              <a:rPr lang="fr-FR" dirty="0"/>
              <a:t> </a:t>
            </a:r>
            <a:r>
              <a:rPr lang="fr-FR" dirty="0" err="1"/>
              <a:t>direclty</a:t>
            </a:r>
            <a:r>
              <a:rPr lang="fr-FR" dirty="0"/>
              <a:t> </a:t>
            </a:r>
            <a:r>
              <a:rPr lang="fr-FR" dirty="0" err="1"/>
              <a:t>applied</a:t>
            </a:r>
            <a:r>
              <a:rPr lang="fr-FR" dirty="0"/>
              <a:t> on top of the probe to </a:t>
            </a:r>
            <a:r>
              <a:rPr lang="fr-FR" dirty="0" err="1"/>
              <a:t>properly</a:t>
            </a:r>
            <a:r>
              <a:rPr lang="fr-FR" dirty="0"/>
              <a:t> capture the </a:t>
            </a:r>
            <a:r>
              <a:rPr lang="fr-FR" dirty="0" err="1"/>
              <a:t>interplay</a:t>
            </a:r>
            <a:r>
              <a:rPr lang="fr-FR" dirty="0"/>
              <a:t> </a:t>
            </a:r>
            <a:r>
              <a:rPr lang="fr-FR" dirty="0" err="1"/>
              <a:t>between</a:t>
            </a:r>
            <a:r>
              <a:rPr lang="fr-FR" dirty="0"/>
              <a:t> </a:t>
            </a:r>
            <a:r>
              <a:rPr lang="fr-FR" dirty="0" err="1"/>
              <a:t>mechanics</a:t>
            </a:r>
            <a:r>
              <a:rPr lang="fr-FR" dirty="0"/>
              <a:t> and </a:t>
            </a:r>
            <a:r>
              <a:rPr lang="fr-FR" dirty="0" err="1"/>
              <a:t>biology</a:t>
            </a:r>
            <a:r>
              <a:rPr lang="fr-FR" dirty="0"/>
              <a:t>. </a:t>
            </a:r>
            <a:br>
              <a:rPr lang="fr-FR" dirty="0"/>
            </a:br>
            <a:br>
              <a:rPr lang="fr-FR" dirty="0"/>
            </a:br>
            <a:r>
              <a:rPr lang="fr-FR" dirty="0"/>
              <a:t>But </a:t>
            </a:r>
            <a:r>
              <a:rPr lang="fr-FR" dirty="0" err="1"/>
              <a:t>what</a:t>
            </a:r>
            <a:r>
              <a:rPr lang="fr-FR" dirty="0"/>
              <a:t> </a:t>
            </a:r>
            <a:r>
              <a:rPr lang="fr-FR" dirty="0" err="1"/>
              <a:t>is</a:t>
            </a:r>
            <a:r>
              <a:rPr lang="fr-FR" dirty="0"/>
              <a:t> LDF, </a:t>
            </a:r>
            <a:r>
              <a:rPr lang="fr-FR" dirty="0" err="1"/>
              <a:t>just</a:t>
            </a:r>
            <a:r>
              <a:rPr lang="fr-FR" dirty="0"/>
              <a:t> like radars for cars, the </a:t>
            </a:r>
            <a:r>
              <a:rPr lang="fr-FR" dirty="0" err="1"/>
              <a:t>idea</a:t>
            </a:r>
            <a:r>
              <a:rPr lang="fr-FR" dirty="0"/>
              <a:t> </a:t>
            </a:r>
            <a:r>
              <a:rPr lang="fr-FR" dirty="0" err="1"/>
              <a:t>is</a:t>
            </a:r>
            <a:r>
              <a:rPr lang="fr-FR" dirty="0"/>
              <a:t> to use the </a:t>
            </a:r>
            <a:r>
              <a:rPr lang="fr-FR" dirty="0" err="1"/>
              <a:t>so-called</a:t>
            </a:r>
            <a:r>
              <a:rPr lang="fr-FR" dirty="0"/>
              <a:t> Doppler </a:t>
            </a:r>
            <a:r>
              <a:rPr lang="fr-FR" dirty="0" err="1"/>
              <a:t>effect</a:t>
            </a:r>
            <a:r>
              <a:rPr lang="fr-FR" dirty="0"/>
              <a:t> to </a:t>
            </a:r>
            <a:r>
              <a:rPr lang="fr-FR" dirty="0" err="1"/>
              <a:t>measure</a:t>
            </a:r>
            <a:r>
              <a:rPr lang="fr-FR" dirty="0"/>
              <a:t> the </a:t>
            </a:r>
            <a:r>
              <a:rPr lang="fr-FR" dirty="0" err="1"/>
              <a:t>red</a:t>
            </a:r>
            <a:r>
              <a:rPr lang="fr-FR" dirty="0"/>
              <a:t> </a:t>
            </a:r>
            <a:r>
              <a:rPr lang="fr-FR" dirty="0" err="1"/>
              <a:t>blood</a:t>
            </a:r>
            <a:r>
              <a:rPr lang="fr-FR" dirty="0"/>
              <a:t> </a:t>
            </a:r>
            <a:r>
              <a:rPr lang="fr-FR" dirty="0" err="1"/>
              <a:t>cell</a:t>
            </a:r>
            <a:r>
              <a:rPr lang="fr-FR" dirty="0"/>
              <a:t> </a:t>
            </a:r>
            <a:r>
              <a:rPr lang="fr-FR" dirty="0" err="1"/>
              <a:t>velocity</a:t>
            </a:r>
            <a:r>
              <a:rPr lang="fr-FR" dirty="0"/>
              <a:t>, </a:t>
            </a:r>
            <a:r>
              <a:rPr lang="fr-FR" dirty="0" err="1"/>
              <a:t>reduced</a:t>
            </a:r>
            <a:r>
              <a:rPr lang="fr-FR" dirty="0"/>
              <a:t> flow </a:t>
            </a:r>
            <a:r>
              <a:rPr lang="fr-FR" dirty="0" err="1"/>
              <a:t>revealing</a:t>
            </a:r>
            <a:r>
              <a:rPr lang="fr-FR" dirty="0"/>
              <a:t> </a:t>
            </a:r>
            <a:r>
              <a:rPr lang="fr-FR" dirty="0" err="1"/>
              <a:t>lower</a:t>
            </a:r>
            <a:r>
              <a:rPr lang="fr-FR" dirty="0"/>
              <a:t> values and vice-versa. </a:t>
            </a:r>
            <a:r>
              <a:rPr lang="fr-FR" dirty="0" err="1"/>
              <a:t>Notably</a:t>
            </a:r>
            <a:r>
              <a:rPr lang="fr-FR" dirty="0"/>
              <a:t>, no </a:t>
            </a:r>
            <a:r>
              <a:rPr lang="fr-FR" dirty="0" err="1"/>
              <a:t>significant</a:t>
            </a:r>
            <a:r>
              <a:rPr lang="fr-FR" dirty="0"/>
              <a:t> </a:t>
            </a:r>
            <a:r>
              <a:rPr lang="fr-FR" dirty="0" err="1"/>
              <a:t>difference</a:t>
            </a:r>
            <a:r>
              <a:rPr lang="fr-FR" dirty="0"/>
              <a:t> </a:t>
            </a:r>
            <a:r>
              <a:rPr lang="fr-FR" dirty="0" err="1"/>
              <a:t>was</a:t>
            </a:r>
            <a:r>
              <a:rPr lang="fr-FR" dirty="0"/>
              <a:t> </a:t>
            </a:r>
            <a:r>
              <a:rPr lang="fr-FR" dirty="0" err="1"/>
              <a:t>observed</a:t>
            </a:r>
            <a:r>
              <a:rPr lang="fr-FR" dirty="0"/>
              <a:t> </a:t>
            </a:r>
            <a:r>
              <a:rPr lang="fr-FR" dirty="0" err="1"/>
              <a:t>between</a:t>
            </a:r>
            <a:r>
              <a:rPr lang="fr-FR" dirty="0"/>
              <a:t> men and </a:t>
            </a:r>
            <a:r>
              <a:rPr lang="fr-FR" dirty="0" err="1"/>
              <a:t>women</a:t>
            </a:r>
            <a:r>
              <a:rPr lang="fr-FR" dirty="0"/>
              <a:t>.</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16</a:t>
            </a:fld>
            <a:endParaRPr lang="en-GB"/>
          </a:p>
        </p:txBody>
      </p:sp>
    </p:spTree>
    <p:extLst>
      <p:ext uri="{BB962C8B-B14F-4D97-AF65-F5344CB8AC3E}">
        <p14:creationId xmlns:p14="http://schemas.microsoft.com/office/powerpoint/2010/main" val="748519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Here</a:t>
            </a:r>
            <a:r>
              <a:rPr lang="fr-FR" dirty="0"/>
              <a:t> are </a:t>
            </a:r>
            <a:r>
              <a:rPr lang="fr-FR" dirty="0" err="1"/>
              <a:t>typical</a:t>
            </a:r>
            <a:r>
              <a:rPr lang="fr-FR" dirty="0"/>
              <a:t> </a:t>
            </a:r>
            <a:r>
              <a:rPr lang="fr-FR" dirty="0" err="1"/>
              <a:t>experimental</a:t>
            </a:r>
            <a:r>
              <a:rPr lang="fr-FR" dirty="0"/>
              <a:t> </a:t>
            </a:r>
            <a:r>
              <a:rPr lang="fr-FR" dirty="0" err="1"/>
              <a:t>curves</a:t>
            </a:r>
            <a:r>
              <a:rPr lang="fr-FR" dirty="0"/>
              <a:t>. As </a:t>
            </a:r>
            <a:r>
              <a:rPr lang="fr-FR" dirty="0" err="1"/>
              <a:t>we</a:t>
            </a:r>
            <a:r>
              <a:rPr lang="fr-FR" dirty="0"/>
              <a:t> </a:t>
            </a:r>
            <a:r>
              <a:rPr lang="fr-FR" dirty="0" err="1"/>
              <a:t>expected</a:t>
            </a:r>
            <a:r>
              <a:rPr lang="fr-FR" dirty="0"/>
              <a:t>, </a:t>
            </a:r>
            <a:r>
              <a:rPr lang="en-GB" dirty="0"/>
              <a:t>we observe </a:t>
            </a:r>
            <a:r>
              <a:rPr lang="en-GB" b="1" dirty="0"/>
              <a:t>two</a:t>
            </a:r>
            <a:r>
              <a:rPr lang="en-GB" dirty="0"/>
              <a:t> different </a:t>
            </a:r>
            <a:r>
              <a:rPr lang="en-GB" b="1" dirty="0" err="1"/>
              <a:t>behaviors</a:t>
            </a:r>
            <a:r>
              <a:rPr lang="en-GB" dirty="0"/>
              <a:t>. </a:t>
            </a:r>
          </a:p>
          <a:p>
            <a:endParaRPr lang="en-GB" b="1" dirty="0"/>
          </a:p>
          <a:p>
            <a:r>
              <a:rPr lang="en-GB" b="1" dirty="0"/>
              <a:t>The first</a:t>
            </a:r>
            <a:r>
              <a:rPr lang="en-GB" dirty="0"/>
              <a:t> is </a:t>
            </a:r>
            <a:r>
              <a:rPr lang="en-GB" b="1" dirty="0"/>
              <a:t>Ischemia (Hypoxia)</a:t>
            </a:r>
            <a:r>
              <a:rPr lang="en-GB" dirty="0"/>
              <a:t>, where applying an external load reduces the blood vessel sections</a:t>
            </a:r>
          </a:p>
          <a:p>
            <a:br>
              <a:rPr lang="fr-FR" dirty="0"/>
            </a:br>
            <a:r>
              <a:rPr lang="fr-FR" dirty="0" err="1"/>
              <a:t>Conversely</a:t>
            </a:r>
            <a:r>
              <a:rPr lang="fr-FR" dirty="0"/>
              <a:t>, releasing the </a:t>
            </a:r>
            <a:r>
              <a:rPr lang="fr-FR" dirty="0" err="1"/>
              <a:t>load</a:t>
            </a:r>
            <a:r>
              <a:rPr lang="fr-FR" dirty="0"/>
              <a:t>, </a:t>
            </a:r>
            <a:r>
              <a:rPr lang="fr-FR" dirty="0" err="1"/>
              <a:t>we</a:t>
            </a:r>
            <a:r>
              <a:rPr lang="fr-FR" dirty="0"/>
              <a:t> observe </a:t>
            </a:r>
            <a:r>
              <a:rPr lang="fr-FR" dirty="0" err="1"/>
              <a:t>hyperemia</a:t>
            </a:r>
            <a:r>
              <a:rPr lang="fr-FR" dirty="0"/>
              <a:t> </a:t>
            </a:r>
            <a:r>
              <a:rPr lang="fr-FR" dirty="0" err="1"/>
              <a:t>which</a:t>
            </a:r>
            <a:r>
              <a:rPr lang="fr-FR" dirty="0"/>
              <a:t> </a:t>
            </a:r>
            <a:r>
              <a:rPr lang="fr-FR" dirty="0" err="1"/>
              <a:t>is</a:t>
            </a:r>
            <a:r>
              <a:rPr lang="fr-FR" dirty="0"/>
              <a:t> a </a:t>
            </a:r>
            <a:r>
              <a:rPr lang="en-GB" sz="1200" dirty="0">
                <a:solidFill>
                  <a:srgbClr val="FF7C80"/>
                </a:solidFill>
              </a:rPr>
              <a:t>Water-hammer pulse</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17</a:t>
            </a:fld>
            <a:endParaRPr lang="en-GB"/>
          </a:p>
        </p:txBody>
      </p:sp>
    </p:spTree>
    <p:extLst>
      <p:ext uri="{BB962C8B-B14F-4D97-AF65-F5344CB8AC3E}">
        <p14:creationId xmlns:p14="http://schemas.microsoft.com/office/powerpoint/2010/main" val="3061008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Interestingly</a:t>
            </a:r>
            <a:r>
              <a:rPr lang="fr-FR" dirty="0"/>
              <a:t>, the model </a:t>
            </a:r>
            <a:r>
              <a:rPr lang="fr-FR" dirty="0" err="1"/>
              <a:t>was</a:t>
            </a:r>
            <a:r>
              <a:rPr lang="fr-FR" dirty="0"/>
              <a:t> capable of </a:t>
            </a:r>
            <a:r>
              <a:rPr lang="fr-FR" dirty="0" err="1"/>
              <a:t>representing</a:t>
            </a:r>
            <a:r>
              <a:rPr lang="fr-FR" dirty="0"/>
              <a:t> </a:t>
            </a:r>
            <a:r>
              <a:rPr lang="fr-FR" dirty="0" err="1"/>
              <a:t>both</a:t>
            </a:r>
            <a:r>
              <a:rPr lang="fr-FR" dirty="0"/>
              <a:t> </a:t>
            </a:r>
            <a:r>
              <a:rPr lang="fr-FR" dirty="0" err="1"/>
              <a:t>ischaemia</a:t>
            </a:r>
            <a:r>
              <a:rPr lang="fr-FR" dirty="0"/>
              <a:t> and </a:t>
            </a:r>
            <a:r>
              <a:rPr lang="fr-FR" dirty="0" err="1"/>
              <a:t>hyperemia</a:t>
            </a:r>
            <a:r>
              <a:rPr lang="fr-FR" dirty="0"/>
              <a:t>, </a:t>
            </a:r>
            <a:r>
              <a:rPr lang="fr-FR" dirty="0" err="1"/>
              <a:t>without</a:t>
            </a:r>
            <a:r>
              <a:rPr lang="fr-FR" dirty="0"/>
              <a:t> </a:t>
            </a:r>
            <a:r>
              <a:rPr lang="fr-FR" dirty="0" err="1"/>
              <a:t>any</a:t>
            </a:r>
            <a:r>
              <a:rPr lang="fr-FR" dirty="0"/>
              <a:t> </a:t>
            </a:r>
            <a:r>
              <a:rPr lang="fr-FR" dirty="0" err="1"/>
              <a:t>neurological</a:t>
            </a:r>
            <a:r>
              <a:rPr lang="fr-FR" dirty="0"/>
              <a:t> </a:t>
            </a:r>
            <a:r>
              <a:rPr lang="fr-FR" dirty="0" err="1"/>
              <a:t>considerations</a:t>
            </a:r>
            <a:r>
              <a:rPr lang="fr-FR" dirty="0"/>
              <a:t>.</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18</a:t>
            </a:fld>
            <a:endParaRPr lang="en-GB"/>
          </a:p>
        </p:txBody>
      </p:sp>
    </p:spTree>
    <p:extLst>
      <p:ext uri="{BB962C8B-B14F-4D97-AF65-F5344CB8AC3E}">
        <p14:creationId xmlns:p14="http://schemas.microsoft.com/office/powerpoint/2010/main" val="374990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rgbClr val="485C6A"/>
                </a:solidFill>
              </a:rPr>
              <a:t>This skin porous model </a:t>
            </a:r>
            <a:r>
              <a:rPr lang="en-GB" sz="1200" dirty="0">
                <a:solidFill>
                  <a:srgbClr val="485C6A"/>
                </a:solidFill>
              </a:rPr>
              <a:t>is a </a:t>
            </a:r>
            <a:r>
              <a:rPr lang="en-GB" sz="1200" b="1" dirty="0">
                <a:solidFill>
                  <a:srgbClr val="485C6A"/>
                </a:solidFill>
              </a:rPr>
              <a:t>comprehensive tool </a:t>
            </a:r>
            <a:r>
              <a:rPr lang="en-GB" sz="1200" dirty="0">
                <a:solidFill>
                  <a:srgbClr val="485C6A"/>
                </a:solidFill>
              </a:rPr>
              <a:t>for understanding the </a:t>
            </a:r>
            <a:r>
              <a:rPr lang="en-GB" sz="1200" b="1" dirty="0">
                <a:solidFill>
                  <a:srgbClr val="485C6A"/>
                </a:solidFill>
              </a:rPr>
              <a:t>bidirectional link </a:t>
            </a:r>
            <a:r>
              <a:rPr lang="en-GB" sz="1200" dirty="0">
                <a:solidFill>
                  <a:srgbClr val="485C6A"/>
                </a:solidFill>
              </a:rPr>
              <a:t>between </a:t>
            </a:r>
            <a:r>
              <a:rPr lang="en-GB" sz="1200" b="1" dirty="0">
                <a:solidFill>
                  <a:srgbClr val="485C6A"/>
                </a:solidFill>
              </a:rPr>
              <a:t>mechanical</a:t>
            </a:r>
            <a:r>
              <a:rPr lang="en-GB" sz="1200" dirty="0">
                <a:solidFill>
                  <a:srgbClr val="485C6A"/>
                </a:solidFill>
              </a:rPr>
              <a:t> integrity and </a:t>
            </a:r>
            <a:r>
              <a:rPr lang="en-GB" sz="1200" b="1" dirty="0">
                <a:solidFill>
                  <a:srgbClr val="485C6A"/>
                </a:solidFill>
              </a:rPr>
              <a:t>microvascular</a:t>
            </a:r>
            <a:r>
              <a:rPr lang="en-GB" sz="1200" dirty="0">
                <a:solidFill>
                  <a:srgbClr val="485C6A"/>
                </a:solidFill>
              </a:rPr>
              <a:t> health that has large fields of interest such as diabetic foot and brain.</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19</a:t>
            </a:fld>
            <a:endParaRPr lang="en-GB"/>
          </a:p>
        </p:txBody>
      </p:sp>
    </p:spTree>
    <p:extLst>
      <p:ext uri="{BB962C8B-B14F-4D97-AF65-F5344CB8AC3E}">
        <p14:creationId xmlns:p14="http://schemas.microsoft.com/office/powerpoint/2010/main" val="41373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30 seconds</a:t>
            </a:r>
            <a:endParaRPr lang="en-GB" dirty="0"/>
          </a:p>
          <a:p>
            <a:br>
              <a:rPr lang="en-GB" sz="1200" kern="1200" dirty="0">
                <a:solidFill>
                  <a:schemeClr val="tx1"/>
                </a:solidFill>
                <a:effectLst/>
                <a:latin typeface="+mn-lt"/>
                <a:ea typeface="+mn-ea"/>
                <a:cs typeface="+mn-cs"/>
              </a:rPr>
            </a:br>
            <a:r>
              <a:rPr lang="en-GB" dirty="0"/>
              <a:t>"That problem is </a:t>
            </a:r>
            <a:r>
              <a:rPr lang="en-GB" b="1" dirty="0"/>
              <a:t>Pressure Ulcers</a:t>
            </a:r>
            <a:r>
              <a:rPr lang="en-GB" dirty="0"/>
              <a:t>, commonly known as bedsores. As you can see by the progression from Stage I to Stage IV, these are not minor injuries—they are complex wounds caused by prolonged pressure, often combined with friction and shear."</a:t>
            </a:r>
          </a:p>
          <a:p>
            <a:r>
              <a:rPr lang="en-GB" dirty="0"/>
              <a:t>"The scale of this issue is significant. Pressure ulcers are a major burden globally, affecting millions of patients in hospitals and long-term care facilities (1/5 in Europe and almost ½ worldwide).” </a:t>
            </a:r>
            <a:br>
              <a:rPr lang="en-GB" dirty="0"/>
            </a:br>
            <a:br>
              <a:rPr lang="en-GB" dirty="0"/>
            </a:br>
            <a:r>
              <a:rPr lang="en-GB" dirty="0"/>
              <a:t>Critically, from an economic standpoint, they are considered a </a:t>
            </a:r>
            <a:r>
              <a:rPr lang="en-GB" b="1" dirty="0"/>
              <a:t>'Never Event'</a:t>
            </a:r>
            <a:r>
              <a:rPr lang="en-GB" dirty="0"/>
              <a:t> but their treatment costs are astronomical, often exceeding </a:t>
            </a:r>
            <a:r>
              <a:rPr lang="en-GB" b="1" dirty="0"/>
              <a:t>per patient</a:t>
            </a:r>
            <a:r>
              <a:rPr lang="en-GB" dirty="0"/>
              <a:t> for advanced cases. They drain resources that could be used for preventative care.“</a:t>
            </a:r>
            <a:br>
              <a:rPr lang="en-GB" dirty="0"/>
            </a:br>
            <a:endParaRPr lang="en-GB" dirty="0"/>
          </a:p>
          <a:p>
            <a:r>
              <a:rPr lang="en-GB" dirty="0"/>
              <a:t>"Fundamentally, this condition is preventable, but it requires a deeper understanding of the biomechanical limits of the human body."</a:t>
            </a:r>
          </a:p>
          <a:p>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Pressure ulcers (PUs) typically fall just below the top tier of the most expensive chronic diseases. In fact, some sources from that period stated that pressure ulcers were the </a:t>
            </a:r>
            <a:r>
              <a:rPr lang="en-GB" sz="1200" b="1" kern="1200" dirty="0">
                <a:solidFill>
                  <a:schemeClr val="tx1"/>
                </a:solidFill>
                <a:effectLst/>
                <a:latin typeface="+mn-lt"/>
                <a:ea typeface="+mn-ea"/>
                <a:cs typeface="+mn-cs"/>
              </a:rPr>
              <a:t>third most costly disease after cancers and cardiovascular diseases.</a:t>
            </a:r>
            <a:endParaRPr lang="en-GB" dirty="0"/>
          </a:p>
          <a:p>
            <a:r>
              <a:rPr lang="en-GB" sz="1200" b="1" kern="1200" dirty="0">
                <a:solidFill>
                  <a:schemeClr val="tx1"/>
                </a:solidFill>
                <a:effectLst/>
                <a:latin typeface="+mn-lt"/>
                <a:ea typeface="+mn-ea"/>
                <a:cs typeface="+mn-cs"/>
              </a:rPr>
              <a:t>Key Takeaway</a:t>
            </a:r>
          </a:p>
          <a:p>
            <a:r>
              <a:rPr lang="en-GB" sz="1200" kern="1200" dirty="0">
                <a:solidFill>
                  <a:schemeClr val="tx1"/>
                </a:solidFill>
                <a:effectLst/>
                <a:latin typeface="+mn-lt"/>
                <a:ea typeface="+mn-ea"/>
                <a:cs typeface="+mn-cs"/>
              </a:rPr>
              <a:t>While the total annual cost of PUs is massive, it is dwarfed by the spending on major, population-wide chronic conditions like heart disease, cancer, and diabetes.</a:t>
            </a:r>
          </a:p>
          <a:p>
            <a:r>
              <a:rPr lang="en-GB" sz="1200" kern="1200" dirty="0">
                <a:solidFill>
                  <a:schemeClr val="tx1"/>
                </a:solidFill>
                <a:effectLst/>
                <a:latin typeface="+mn-lt"/>
                <a:ea typeface="+mn-ea"/>
                <a:cs typeface="+mn-cs"/>
              </a:rPr>
              <a:t>However, PUs are notable for two reasons:</a:t>
            </a:r>
          </a:p>
          <a:p>
            <a:r>
              <a:rPr lang="en-GB" sz="1200" b="1" kern="1200" dirty="0">
                <a:solidFill>
                  <a:schemeClr val="tx1"/>
                </a:solidFill>
                <a:effectLst/>
                <a:latin typeface="+mn-lt"/>
                <a:ea typeface="+mn-ea"/>
                <a:cs typeface="+mn-cs"/>
              </a:rPr>
              <a:t>They are considered a "Never Event":</a:t>
            </a:r>
            <a:r>
              <a:rPr lang="en-GB" sz="1200" kern="1200" dirty="0">
                <a:solidFill>
                  <a:schemeClr val="tx1"/>
                </a:solidFill>
                <a:effectLst/>
                <a:latin typeface="+mn-lt"/>
                <a:ea typeface="+mn-ea"/>
                <a:cs typeface="+mn-cs"/>
              </a:rPr>
              <a:t> The costs are largely for complications that are deemed preventable, making the $9.1–$11.6 billion a highly scrutinized and often unreimbursed expense for hospitals since 2008.</a:t>
            </a:r>
          </a:p>
          <a:p>
            <a:r>
              <a:rPr lang="en-GB" sz="1200" b="1" kern="1200" dirty="0">
                <a:solidFill>
                  <a:schemeClr val="tx1"/>
                </a:solidFill>
                <a:effectLst/>
                <a:latin typeface="+mn-lt"/>
                <a:ea typeface="+mn-ea"/>
                <a:cs typeface="+mn-cs"/>
              </a:rPr>
              <a:t>Per-Case Cost is Astronomical:</a:t>
            </a:r>
            <a:r>
              <a:rPr lang="en-GB" sz="1200" kern="1200" dirty="0">
                <a:solidFill>
                  <a:schemeClr val="tx1"/>
                </a:solidFill>
                <a:effectLst/>
                <a:latin typeface="+mn-lt"/>
                <a:ea typeface="+mn-ea"/>
                <a:cs typeface="+mn-cs"/>
              </a:rPr>
              <a:t> The individual cost to treat a single advanced pressure ulcer can range from </a:t>
            </a:r>
            <a:r>
              <a:rPr lang="en-GB" sz="1200" b="1" kern="1200" dirty="0">
                <a:solidFill>
                  <a:schemeClr val="tx1"/>
                </a:solidFill>
                <a:effectLst/>
                <a:latin typeface="+mn-lt"/>
                <a:ea typeface="+mn-ea"/>
                <a:cs typeface="+mn-cs"/>
              </a:rPr>
              <a:t>$20,900 to over $150,000</a:t>
            </a:r>
            <a:r>
              <a:rPr lang="en-GB" sz="1200" kern="1200" dirty="0">
                <a:solidFill>
                  <a:schemeClr val="tx1"/>
                </a:solidFill>
                <a:effectLst/>
                <a:latin typeface="+mn-lt"/>
                <a:ea typeface="+mn-ea"/>
                <a:cs typeface="+mn-cs"/>
              </a:rPr>
              <a:t>, making them incredibly costly on a per-patient basis.</a:t>
            </a:r>
            <a:r>
              <a:rPr lang="en-GB" sz="1200" kern="1200" baseline="30000" dirty="0">
                <a:solidFill>
                  <a:schemeClr val="tx1"/>
                </a:solidFill>
                <a:effectLst/>
                <a:latin typeface="+mn-lt"/>
                <a:ea typeface="+mn-ea"/>
                <a:cs typeface="+mn-cs"/>
              </a:rPr>
              <a:t>1</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2</a:t>
            </a:fld>
            <a:endParaRPr lang="en-GB"/>
          </a:p>
        </p:txBody>
      </p:sp>
    </p:spTree>
    <p:extLst>
      <p:ext uri="{BB962C8B-B14F-4D97-AF65-F5344CB8AC3E}">
        <p14:creationId xmlns:p14="http://schemas.microsoft.com/office/powerpoint/2010/main" val="7677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But </a:t>
            </a:r>
            <a:r>
              <a:rPr lang="fr-FR" dirty="0" err="1"/>
              <a:t>mainly</a:t>
            </a:r>
            <a:r>
              <a:rPr lang="fr-FR" dirty="0"/>
              <a:t> </a:t>
            </a:r>
            <a:r>
              <a:rPr lang="fr-FR" dirty="0" err="1"/>
              <a:t>it</a:t>
            </a:r>
            <a:r>
              <a:rPr lang="fr-FR" dirty="0"/>
              <a:t> </a:t>
            </a:r>
            <a:r>
              <a:rPr lang="fr-FR" dirty="0" err="1"/>
              <a:t>provides</a:t>
            </a:r>
            <a:r>
              <a:rPr lang="fr-FR" dirty="0"/>
              <a:t> new insight </a:t>
            </a:r>
            <a:r>
              <a:rPr lang="fr-FR" dirty="0" err="1"/>
              <a:t>towards</a:t>
            </a:r>
            <a:r>
              <a:rPr lang="fr-FR" dirty="0"/>
              <a:t> a </a:t>
            </a:r>
            <a:r>
              <a:rPr lang="fr-FR" dirty="0" err="1"/>
              <a:t>personalised</a:t>
            </a:r>
            <a:r>
              <a:rPr lang="fr-FR" dirty="0"/>
              <a:t> care for PU </a:t>
            </a:r>
            <a:r>
              <a:rPr lang="fr-FR" dirty="0" err="1"/>
              <a:t>prevention</a:t>
            </a:r>
            <a:r>
              <a:rPr lang="fr-FR" dirty="0"/>
              <a:t>.</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20</a:t>
            </a:fld>
            <a:endParaRPr lang="en-GB"/>
          </a:p>
        </p:txBody>
      </p:sp>
    </p:spTree>
    <p:extLst>
      <p:ext uri="{BB962C8B-B14F-4D97-AF65-F5344CB8AC3E}">
        <p14:creationId xmlns:p14="http://schemas.microsoft.com/office/powerpoint/2010/main" val="636410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Finally, I would like to express our deepest gratitude to the participants in these experiments. Without their commitment, these results could not have been achieved. We also thank everyone who contributed to this work, whose efforts we have tried to represent visually</a:t>
            </a:r>
            <a:r>
              <a:rPr lang="en-GB" dirty="0"/>
              <a:t>.</a:t>
            </a:r>
          </a:p>
        </p:txBody>
      </p:sp>
      <p:sp>
        <p:nvSpPr>
          <p:cNvPr id="4" name="Slide Number Placeholder 3"/>
          <p:cNvSpPr>
            <a:spLocks noGrp="1"/>
          </p:cNvSpPr>
          <p:nvPr>
            <p:ph type="sldNum" sz="quarter" idx="5"/>
          </p:nvPr>
        </p:nvSpPr>
        <p:spPr/>
        <p:txBody>
          <a:bodyPr/>
          <a:lstStyle/>
          <a:p>
            <a:fld id="{B9367384-B279-4DD1-B47B-F1229B51C8E1}" type="slidenum">
              <a:rPr lang="en-GB" smtClean="0"/>
              <a:t>21</a:t>
            </a:fld>
            <a:endParaRPr lang="en-GB"/>
          </a:p>
        </p:txBody>
      </p:sp>
    </p:spTree>
    <p:extLst>
      <p:ext uri="{BB962C8B-B14F-4D97-AF65-F5344CB8AC3E}">
        <p14:creationId xmlns:p14="http://schemas.microsoft.com/office/powerpoint/2010/main" val="940343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9367384-B279-4DD1-B47B-F1229B51C8E1}" type="slidenum">
              <a:rPr lang="en-GB" smtClean="0"/>
              <a:t>22</a:t>
            </a:fld>
            <a:endParaRPr lang="en-GB"/>
          </a:p>
        </p:txBody>
      </p:sp>
    </p:spTree>
    <p:extLst>
      <p:ext uri="{BB962C8B-B14F-4D97-AF65-F5344CB8AC3E}">
        <p14:creationId xmlns:p14="http://schemas.microsoft.com/office/powerpoint/2010/main" val="191563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15 seconds</a:t>
            </a:r>
            <a:br>
              <a:rPr lang="fr-FR" dirty="0"/>
            </a:br>
            <a:br>
              <a:rPr lang="fr-FR" dirty="0"/>
            </a:br>
            <a:r>
              <a:rPr lang="en-GB" dirty="0"/>
              <a:t>"In the clinical setting, prevention protocols are well-established. They focus on maintaining the </a:t>
            </a:r>
            <a:r>
              <a:rPr lang="en-GB" b="1" dirty="0"/>
              <a:t>integrity of the skin and tissue</a:t>
            </a:r>
            <a:r>
              <a:rPr lang="en-GB" dirty="0"/>
              <a:t>. We instruct caregivers to: </a:t>
            </a:r>
            <a:r>
              <a:rPr lang="en-GB" b="1" dirty="0"/>
              <a:t>Inspect the skin regularly</a:t>
            </a:r>
            <a:r>
              <a:rPr lang="en-GB" dirty="0"/>
              <a:t>, </a:t>
            </a:r>
            <a:r>
              <a:rPr lang="en-GB" b="1" dirty="0"/>
              <a:t>control comorbidities</a:t>
            </a:r>
            <a:r>
              <a:rPr lang="en-GB" dirty="0"/>
              <a:t> like diabetes, provide </a:t>
            </a:r>
            <a:r>
              <a:rPr lang="en-GB" b="1" dirty="0"/>
              <a:t>adapted nutrition and hydration</a:t>
            </a:r>
            <a:r>
              <a:rPr lang="en-GB" dirty="0"/>
              <a:t>, and, most crucially, manage mechanical forces by ensuring the patient is </a:t>
            </a:r>
            <a:r>
              <a:rPr lang="en-GB" b="1" dirty="0"/>
              <a:t>turned regularly to relieve pressure</a:t>
            </a:r>
            <a:r>
              <a:rPr lang="en-GB" dirty="0"/>
              <a:t>."</a:t>
            </a:r>
          </a:p>
          <a:p>
            <a:r>
              <a:rPr lang="en-GB" dirty="0"/>
              <a:t>"However, despite these protocols, the prevalence remains high. This tells us there is a gap between our preventative practice and the underlying biological and physical mechanisms.”</a:t>
            </a:r>
          </a:p>
          <a:p>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3</a:t>
            </a:fld>
            <a:endParaRPr lang="en-GB"/>
          </a:p>
        </p:txBody>
      </p:sp>
    </p:spTree>
    <p:extLst>
      <p:ext uri="{BB962C8B-B14F-4D97-AF65-F5344CB8AC3E}">
        <p14:creationId xmlns:p14="http://schemas.microsoft.com/office/powerpoint/2010/main" val="3162321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into PU </a:t>
            </a:r>
            <a:r>
              <a:rPr lang="en-GB" dirty="0" err="1"/>
              <a:t>etiology</a:t>
            </a:r>
            <a:r>
              <a:rPr lang="en-GB" dirty="0"/>
              <a:t> has revealed several tangible quantitative risk factors, including </a:t>
            </a:r>
            <a:r>
              <a:rPr lang="en-GB" b="1" dirty="0"/>
              <a:t>biological factors like oxygen deprivation</a:t>
            </a:r>
            <a:r>
              <a:rPr lang="en-GB" dirty="0"/>
              <a:t>, </a:t>
            </a:r>
            <a:r>
              <a:rPr lang="en-GB" b="1" dirty="0"/>
              <a:t>sustained external mechanical loads</a:t>
            </a:r>
            <a:r>
              <a:rPr lang="en-GB" dirty="0"/>
              <a:t>, and the </a:t>
            </a:r>
            <a:r>
              <a:rPr lang="en-GB" b="1" dirty="0"/>
              <a:t>overall condition (or history) of the tissue</a:t>
            </a:r>
            <a:r>
              <a:rPr lang="en-GB" dirty="0"/>
              <a:t>.</a:t>
            </a:r>
          </a:p>
        </p:txBody>
      </p:sp>
      <p:sp>
        <p:nvSpPr>
          <p:cNvPr id="4" name="Slide Number Placeholder 3"/>
          <p:cNvSpPr>
            <a:spLocks noGrp="1"/>
          </p:cNvSpPr>
          <p:nvPr>
            <p:ph type="sldNum" sz="quarter" idx="5"/>
          </p:nvPr>
        </p:nvSpPr>
        <p:spPr/>
        <p:txBody>
          <a:bodyPr/>
          <a:lstStyle/>
          <a:p>
            <a:fld id="{B9367384-B279-4DD1-B47B-F1229B51C8E1}" type="slidenum">
              <a:rPr lang="en-GB" smtClean="0"/>
              <a:t>4</a:t>
            </a:fld>
            <a:endParaRPr lang="en-GB"/>
          </a:p>
        </p:txBody>
      </p:sp>
    </p:spTree>
    <p:extLst>
      <p:ext uri="{BB962C8B-B14F-4D97-AF65-F5344CB8AC3E}">
        <p14:creationId xmlns:p14="http://schemas.microsoft.com/office/powerpoint/2010/main" val="2931576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However, these factors are still generally studied separately, </a:t>
            </a:r>
            <a:r>
              <a:rPr lang="en-GB" b="1" dirty="0"/>
              <a:t>despite the fact that they significantly influence one another</a:t>
            </a:r>
            <a:r>
              <a:rPr lang="en-GB" dirty="0"/>
              <a:t>.</a:t>
            </a:r>
          </a:p>
        </p:txBody>
      </p:sp>
      <p:sp>
        <p:nvSpPr>
          <p:cNvPr id="4" name="Slide Number Placeholder 3"/>
          <p:cNvSpPr>
            <a:spLocks noGrp="1"/>
          </p:cNvSpPr>
          <p:nvPr>
            <p:ph type="sldNum" sz="quarter" idx="5"/>
          </p:nvPr>
        </p:nvSpPr>
        <p:spPr/>
        <p:txBody>
          <a:bodyPr/>
          <a:lstStyle/>
          <a:p>
            <a:fld id="{B9367384-B279-4DD1-B47B-F1229B51C8E1}" type="slidenum">
              <a:rPr lang="en-GB" smtClean="0"/>
              <a:t>5</a:t>
            </a:fld>
            <a:endParaRPr lang="en-GB"/>
          </a:p>
        </p:txBody>
      </p:sp>
    </p:spTree>
    <p:extLst>
      <p:ext uri="{BB962C8B-B14F-4D97-AF65-F5344CB8AC3E}">
        <p14:creationId xmlns:p14="http://schemas.microsoft.com/office/powerpoint/2010/main" val="2389137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close this gap, my research </a:t>
            </a:r>
            <a:r>
              <a:rPr lang="en-GB" b="1" dirty="0"/>
              <a:t>proposes</a:t>
            </a:r>
            <a:r>
              <a:rPr lang="en-GB" dirty="0"/>
              <a:t> a porous model of the skin, compared to patient data, as a comprehensive tool </a:t>
            </a:r>
            <a:r>
              <a:rPr lang="en-GB" sz="1200" dirty="0">
                <a:solidFill>
                  <a:srgbClr val="485C6A"/>
                </a:solidFill>
              </a:rPr>
              <a:t>for understanding the </a:t>
            </a:r>
            <a:r>
              <a:rPr lang="en-GB" sz="1200" b="1" dirty="0">
                <a:solidFill>
                  <a:srgbClr val="485C6A"/>
                </a:solidFill>
              </a:rPr>
              <a:t>bidirectional link </a:t>
            </a:r>
            <a:r>
              <a:rPr lang="en-GB" sz="1200" dirty="0">
                <a:solidFill>
                  <a:srgbClr val="485C6A"/>
                </a:solidFill>
              </a:rPr>
              <a:t>between </a:t>
            </a:r>
            <a:r>
              <a:rPr lang="en-GB" sz="1200" b="1" dirty="0">
                <a:solidFill>
                  <a:srgbClr val="485C6A"/>
                </a:solidFill>
              </a:rPr>
              <a:t>mechanical</a:t>
            </a:r>
            <a:r>
              <a:rPr lang="en-GB" sz="1200" dirty="0">
                <a:solidFill>
                  <a:srgbClr val="485C6A"/>
                </a:solidFill>
              </a:rPr>
              <a:t> integrity and </a:t>
            </a:r>
            <a:r>
              <a:rPr lang="en-GB" sz="1200" b="1" dirty="0">
                <a:solidFill>
                  <a:srgbClr val="485C6A"/>
                </a:solidFill>
              </a:rPr>
              <a:t>microvascular</a:t>
            </a:r>
            <a:r>
              <a:rPr lang="en-GB" sz="1200" dirty="0">
                <a:solidFill>
                  <a:srgbClr val="485C6A"/>
                </a:solidFill>
              </a:rPr>
              <a:t> health.</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6</a:t>
            </a:fld>
            <a:endParaRPr lang="en-GB"/>
          </a:p>
        </p:txBody>
      </p:sp>
    </p:spTree>
    <p:extLst>
      <p:ext uri="{BB962C8B-B14F-4D97-AF65-F5344CB8AC3E}">
        <p14:creationId xmlns:p14="http://schemas.microsoft.com/office/powerpoint/2010/main" val="256122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5 sec</a:t>
            </a:r>
            <a:br>
              <a:rPr lang="fr-FR" dirty="0"/>
            </a:br>
            <a:br>
              <a:rPr lang="fr-FR" dirty="0"/>
            </a:br>
            <a:r>
              <a:rPr lang="fr-FR" dirty="0"/>
              <a:t>The skin </a:t>
            </a:r>
            <a:r>
              <a:rPr lang="fr-FR" dirty="0" err="1"/>
              <a:t>is</a:t>
            </a:r>
            <a:r>
              <a:rPr lang="fr-FR" dirty="0"/>
              <a:t> the </a:t>
            </a:r>
            <a:r>
              <a:rPr lang="fr-FR" dirty="0" err="1"/>
              <a:t>outermost</a:t>
            </a:r>
            <a:r>
              <a:rPr lang="fr-FR" dirty="0"/>
              <a:t> layer of </a:t>
            </a:r>
            <a:r>
              <a:rPr lang="fr-FR" dirty="0" err="1"/>
              <a:t>our</a:t>
            </a:r>
            <a:r>
              <a:rPr lang="fr-FR" dirty="0"/>
              <a:t> body and </a:t>
            </a:r>
            <a:r>
              <a:rPr lang="fr-FR" dirty="0" err="1"/>
              <a:t>protects</a:t>
            </a:r>
            <a:r>
              <a:rPr lang="fr-FR" dirty="0"/>
              <a:t> us as a </a:t>
            </a:r>
            <a:r>
              <a:rPr lang="fr-FR" dirty="0" err="1"/>
              <a:t>barrier</a:t>
            </a:r>
            <a:r>
              <a:rPr lang="fr-FR" dirty="0"/>
              <a:t> </a:t>
            </a:r>
            <a:r>
              <a:rPr lang="fr-FR" dirty="0" err="1"/>
              <a:t>with</a:t>
            </a:r>
            <a:r>
              <a:rPr lang="fr-FR" dirty="0"/>
              <a:t> the </a:t>
            </a:r>
            <a:r>
              <a:rPr lang="fr-FR" dirty="0" err="1"/>
              <a:t>environment</a:t>
            </a:r>
            <a:r>
              <a:rPr lang="fr-FR" dirty="0"/>
              <a:t>, </a:t>
            </a:r>
            <a:r>
              <a:rPr lang="en-GB" dirty="0"/>
              <a:t>ensuring </a:t>
            </a:r>
            <a:r>
              <a:rPr lang="en-GB" b="1" dirty="0"/>
              <a:t>load bearing</a:t>
            </a:r>
            <a:r>
              <a:rPr lang="en-GB" dirty="0"/>
              <a:t>, healing, and thermoregulation.</a:t>
            </a:r>
          </a:p>
        </p:txBody>
      </p:sp>
      <p:sp>
        <p:nvSpPr>
          <p:cNvPr id="4" name="Slide Number Placeholder 3"/>
          <p:cNvSpPr>
            <a:spLocks noGrp="1"/>
          </p:cNvSpPr>
          <p:nvPr>
            <p:ph type="sldNum" sz="quarter" idx="5"/>
          </p:nvPr>
        </p:nvSpPr>
        <p:spPr/>
        <p:txBody>
          <a:bodyPr/>
          <a:lstStyle/>
          <a:p>
            <a:fld id="{B9367384-B279-4DD1-B47B-F1229B51C8E1}" type="slidenum">
              <a:rPr lang="en-GB" smtClean="0"/>
              <a:t>7</a:t>
            </a:fld>
            <a:endParaRPr lang="en-GB"/>
          </a:p>
        </p:txBody>
      </p:sp>
    </p:spTree>
    <p:extLst>
      <p:ext uri="{BB962C8B-B14F-4D97-AF65-F5344CB8AC3E}">
        <p14:creationId xmlns:p14="http://schemas.microsoft.com/office/powerpoint/2010/main" val="2489777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Looking closer</a:t>
            </a:r>
            <a:r>
              <a:rPr lang="en-GB" dirty="0"/>
              <a:t>, the skin is a stratified tissue, including the epidermis and the dermis. </a:t>
            </a:r>
            <a:r>
              <a:rPr lang="en-GB" b="1" dirty="0"/>
              <a:t>Critically, it is composed of almost 60% of water</a:t>
            </a:r>
            <a:r>
              <a:rPr lang="en-GB" dirty="0"/>
              <a:t>. Therefore, </a:t>
            </a:r>
            <a:r>
              <a:rPr lang="en-GB" b="1" dirty="0"/>
              <a:t>we</a:t>
            </a:r>
            <a:r>
              <a:rPr lang="en-GB" dirty="0"/>
              <a:t> can think of it as a sponge with an external impermeable layer.</a:t>
            </a:r>
          </a:p>
        </p:txBody>
      </p:sp>
      <p:sp>
        <p:nvSpPr>
          <p:cNvPr id="4" name="Slide Number Placeholder 3"/>
          <p:cNvSpPr>
            <a:spLocks noGrp="1"/>
          </p:cNvSpPr>
          <p:nvPr>
            <p:ph type="sldNum" sz="quarter" idx="5"/>
          </p:nvPr>
        </p:nvSpPr>
        <p:spPr/>
        <p:txBody>
          <a:bodyPr/>
          <a:lstStyle/>
          <a:p>
            <a:fld id="{B9367384-B279-4DD1-B47B-F1229B51C8E1}" type="slidenum">
              <a:rPr lang="en-GB" smtClean="0"/>
              <a:t>8</a:t>
            </a:fld>
            <a:endParaRPr lang="en-GB"/>
          </a:p>
        </p:txBody>
      </p:sp>
    </p:spTree>
    <p:extLst>
      <p:ext uri="{BB962C8B-B14F-4D97-AF65-F5344CB8AC3E}">
        <p14:creationId xmlns:p14="http://schemas.microsoft.com/office/powerpoint/2010/main" val="118068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this scale, a </a:t>
            </a:r>
            <a:r>
              <a:rPr lang="en-GB" b="1" dirty="0"/>
              <a:t>mechanically-driven collapse</a:t>
            </a:r>
            <a:r>
              <a:rPr lang="en-GB" dirty="0"/>
              <a:t> or loss of integrity can occur </a:t>
            </a:r>
            <a:r>
              <a:rPr lang="en-GB" b="1" dirty="0"/>
              <a:t>in the presence of excessive stress</a:t>
            </a:r>
            <a:r>
              <a:rPr lang="en-GB" dirty="0"/>
              <a:t>.</a:t>
            </a:r>
          </a:p>
        </p:txBody>
      </p:sp>
      <p:sp>
        <p:nvSpPr>
          <p:cNvPr id="4" name="Slide Number Placeholder 3"/>
          <p:cNvSpPr>
            <a:spLocks noGrp="1"/>
          </p:cNvSpPr>
          <p:nvPr>
            <p:ph type="sldNum" sz="quarter" idx="5"/>
          </p:nvPr>
        </p:nvSpPr>
        <p:spPr/>
        <p:txBody>
          <a:bodyPr/>
          <a:lstStyle/>
          <a:p>
            <a:fld id="{B9367384-B279-4DD1-B47B-F1229B51C8E1}" type="slidenum">
              <a:rPr lang="en-GB" smtClean="0"/>
              <a:t>9</a:t>
            </a:fld>
            <a:endParaRPr lang="en-GB"/>
          </a:p>
        </p:txBody>
      </p:sp>
    </p:spTree>
    <p:extLst>
      <p:ext uri="{BB962C8B-B14F-4D97-AF65-F5344CB8AC3E}">
        <p14:creationId xmlns:p14="http://schemas.microsoft.com/office/powerpoint/2010/main" val="2009723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 coins arrondis 20">
            <a:extLst>
              <a:ext uri="{FF2B5EF4-FFF2-40B4-BE49-F238E27FC236}">
                <a16:creationId xmlns:a16="http://schemas.microsoft.com/office/drawing/2014/main" id="{F44AF2A3-8D14-298C-0EEF-C56C8E0F01C1}"/>
              </a:ext>
            </a:extLst>
          </p:cNvPr>
          <p:cNvSpPr/>
          <p:nvPr userDrawn="1"/>
        </p:nvSpPr>
        <p:spPr>
          <a:xfrm>
            <a:off x="-511175" y="2392708"/>
            <a:ext cx="9664700" cy="3663657"/>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15" name="Text Placeholder 14">
            <a:extLst>
              <a:ext uri="{FF2B5EF4-FFF2-40B4-BE49-F238E27FC236}">
                <a16:creationId xmlns:a16="http://schemas.microsoft.com/office/drawing/2014/main" id="{1BE39851-5C4F-0793-25B6-343D6F05587B}"/>
              </a:ext>
            </a:extLst>
          </p:cNvPr>
          <p:cNvSpPr>
            <a:spLocks noGrp="1"/>
          </p:cNvSpPr>
          <p:nvPr>
            <p:ph type="body" sz="quarter" idx="10"/>
          </p:nvPr>
        </p:nvSpPr>
        <p:spPr>
          <a:xfrm>
            <a:off x="-1" y="2402544"/>
            <a:ext cx="9153525" cy="948083"/>
          </a:xfrm>
          <a:prstGeom prst="rect">
            <a:avLst/>
          </a:prstGeom>
        </p:spPr>
        <p:txBody>
          <a:bodyPr anchor="ctr"/>
          <a:lstStyle>
            <a:lvl1pPr algn="l">
              <a:defRPr lang="en-US" sz="4000" dirty="0" smtClean="0">
                <a:solidFill>
                  <a:srgbClr val="485C6A"/>
                </a:solidFill>
                <a:latin typeface="Arial" panose="020B0604020202020204" pitchFamily="34" charset="0"/>
                <a:ea typeface="+mj-ea"/>
                <a:cs typeface="Arial" panose="020B0604020202020204" pitchFamily="34" charset="0"/>
              </a:defRPr>
            </a:lvl1pPr>
            <a:lvl2pPr>
              <a:defRPr lang="en-US" sz="1800" dirty="0" smtClean="0"/>
            </a:lvl2pPr>
            <a:lvl3pPr>
              <a:defRPr lang="en-US" sz="1800" dirty="0" smtClean="0"/>
            </a:lvl3pPr>
            <a:lvl4pPr>
              <a:defRPr lang="en-US" dirty="0" smtClean="0"/>
            </a:lvl4pPr>
            <a:lvl5pPr>
              <a:defRPr lang="fr-FR" dirty="0"/>
            </a:lvl5pPr>
          </a:lstStyle>
          <a:p>
            <a:pPr marL="0" lvl="0" algn="ctr">
              <a:spcBef>
                <a:spcPct val="0"/>
              </a:spcBef>
              <a:buNone/>
            </a:pPr>
            <a:r>
              <a:rPr lang="en-US" dirty="0"/>
              <a:t>Click to edit Master text styles</a:t>
            </a:r>
            <a:endParaRPr lang="fr-FR" dirty="0"/>
          </a:p>
        </p:txBody>
      </p:sp>
      <p:sp>
        <p:nvSpPr>
          <p:cNvPr id="16" name="Text Placeholder 14">
            <a:extLst>
              <a:ext uri="{FF2B5EF4-FFF2-40B4-BE49-F238E27FC236}">
                <a16:creationId xmlns:a16="http://schemas.microsoft.com/office/drawing/2014/main" id="{197B3CF6-0C92-C68D-D895-52F9D98ECDB2}"/>
              </a:ext>
            </a:extLst>
          </p:cNvPr>
          <p:cNvSpPr>
            <a:spLocks noGrp="1"/>
          </p:cNvSpPr>
          <p:nvPr>
            <p:ph type="body" sz="quarter" idx="11"/>
          </p:nvPr>
        </p:nvSpPr>
        <p:spPr>
          <a:xfrm>
            <a:off x="0" y="5602513"/>
            <a:ext cx="9153525" cy="453851"/>
          </a:xfrm>
          <a:prstGeom prst="rect">
            <a:avLst/>
          </a:prstGeom>
        </p:spPr>
        <p:txBody>
          <a:bodyPr anchor="ctr"/>
          <a:lstStyle>
            <a:lvl1pPr algn="l">
              <a:defRPr lang="fr-FR" sz="1600" dirty="0">
                <a:solidFill>
                  <a:srgbClr val="E05895"/>
                </a:solidFill>
                <a:latin typeface="Arial" panose="020B0604020202020204" pitchFamily="34" charset="0"/>
                <a:cs typeface="Arial" panose="020B0604020202020204" pitchFamily="34" charset="0"/>
              </a:defRPr>
            </a:lvl1pPr>
            <a:lvl2pPr>
              <a:defRPr lang="en-US" sz="1800" dirty="0" smtClean="0"/>
            </a:lvl2pPr>
            <a:lvl3pPr>
              <a:defRPr lang="en-US" sz="1800" dirty="0" smtClean="0"/>
            </a:lvl3pPr>
            <a:lvl4pPr>
              <a:defRPr lang="en-US" dirty="0" smtClean="0"/>
            </a:lvl4pPr>
            <a:lvl5pPr>
              <a:defRPr lang="fr-FR" dirty="0"/>
            </a:lvl5pPr>
          </a:lstStyle>
          <a:p>
            <a:pPr marL="0" lvl="0" indent="0" algn="ctr">
              <a:buNone/>
            </a:pPr>
            <a:r>
              <a:rPr lang="en-US" dirty="0"/>
              <a:t>Click to edit Master text styles</a:t>
            </a:r>
            <a:endParaRPr lang="fr-FR" dirty="0"/>
          </a:p>
        </p:txBody>
      </p:sp>
    </p:spTree>
    <p:extLst>
      <p:ext uri="{BB962C8B-B14F-4D97-AF65-F5344CB8AC3E}">
        <p14:creationId xmlns:p14="http://schemas.microsoft.com/office/powerpoint/2010/main" val="2530375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 coins arrondis 20">
            <a:extLst>
              <a:ext uri="{FF2B5EF4-FFF2-40B4-BE49-F238E27FC236}">
                <a16:creationId xmlns:a16="http://schemas.microsoft.com/office/drawing/2014/main" id="{F44AF2A3-8D14-298C-0EEF-C56C8E0F01C1}"/>
              </a:ext>
            </a:extLst>
          </p:cNvPr>
          <p:cNvSpPr/>
          <p:nvPr userDrawn="1"/>
        </p:nvSpPr>
        <p:spPr>
          <a:xfrm>
            <a:off x="-453117" y="3557479"/>
            <a:ext cx="9153524" cy="957919"/>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15" name="Text Placeholder 14">
            <a:extLst>
              <a:ext uri="{FF2B5EF4-FFF2-40B4-BE49-F238E27FC236}">
                <a16:creationId xmlns:a16="http://schemas.microsoft.com/office/drawing/2014/main" id="{1BE39851-5C4F-0793-25B6-343D6F05587B}"/>
              </a:ext>
            </a:extLst>
          </p:cNvPr>
          <p:cNvSpPr>
            <a:spLocks noGrp="1"/>
          </p:cNvSpPr>
          <p:nvPr>
            <p:ph type="body" sz="quarter" idx="10"/>
          </p:nvPr>
        </p:nvSpPr>
        <p:spPr>
          <a:xfrm>
            <a:off x="-453117" y="3567315"/>
            <a:ext cx="9153525" cy="948083"/>
          </a:xfrm>
          <a:prstGeom prst="rect">
            <a:avLst/>
          </a:prstGeom>
        </p:spPr>
        <p:txBody>
          <a:bodyPr anchor="ctr"/>
          <a:lstStyle>
            <a:lvl1pPr algn="l">
              <a:defRPr lang="en-US" sz="4000" dirty="0" smtClean="0">
                <a:solidFill>
                  <a:srgbClr val="485C6A"/>
                </a:solidFill>
                <a:latin typeface="Arial" panose="020B0604020202020204" pitchFamily="34" charset="0"/>
                <a:ea typeface="+mj-ea"/>
                <a:cs typeface="Arial" panose="020B0604020202020204" pitchFamily="34" charset="0"/>
              </a:defRPr>
            </a:lvl1pPr>
            <a:lvl2pPr>
              <a:defRPr lang="en-US" sz="1800" dirty="0" smtClean="0"/>
            </a:lvl2pPr>
            <a:lvl3pPr>
              <a:defRPr lang="en-US" sz="1800" dirty="0" smtClean="0"/>
            </a:lvl3pPr>
            <a:lvl4pPr>
              <a:defRPr lang="en-US" dirty="0" smtClean="0"/>
            </a:lvl4pPr>
            <a:lvl5pPr>
              <a:defRPr lang="fr-FR" dirty="0"/>
            </a:lvl5pPr>
          </a:lstStyle>
          <a:p>
            <a:pPr marL="0" lvl="0" algn="ctr">
              <a:spcBef>
                <a:spcPct val="0"/>
              </a:spcBef>
              <a:buNone/>
            </a:pPr>
            <a:r>
              <a:rPr lang="en-US" dirty="0"/>
              <a:t>Click to edit Master text styles</a:t>
            </a:r>
            <a:endParaRPr lang="fr-FR" dirty="0"/>
          </a:p>
        </p:txBody>
      </p:sp>
      <p:sp>
        <p:nvSpPr>
          <p:cNvPr id="16" name="Text Placeholder 14">
            <a:extLst>
              <a:ext uri="{FF2B5EF4-FFF2-40B4-BE49-F238E27FC236}">
                <a16:creationId xmlns:a16="http://schemas.microsoft.com/office/drawing/2014/main" id="{197B3CF6-0C92-C68D-D895-52F9D98ECDB2}"/>
              </a:ext>
            </a:extLst>
          </p:cNvPr>
          <p:cNvSpPr>
            <a:spLocks noGrp="1"/>
          </p:cNvSpPr>
          <p:nvPr>
            <p:ph type="body" sz="quarter" idx="11"/>
          </p:nvPr>
        </p:nvSpPr>
        <p:spPr>
          <a:xfrm>
            <a:off x="8969828" y="6404149"/>
            <a:ext cx="3222171" cy="453851"/>
          </a:xfrm>
          <a:prstGeom prst="rect">
            <a:avLst/>
          </a:prstGeom>
        </p:spPr>
        <p:txBody>
          <a:bodyPr anchor="ctr"/>
          <a:lstStyle>
            <a:lvl1pPr algn="l">
              <a:defRPr lang="fr-FR" sz="1600" dirty="0">
                <a:solidFill>
                  <a:srgbClr val="E05895"/>
                </a:solidFill>
                <a:latin typeface="Arial" panose="020B0604020202020204" pitchFamily="34" charset="0"/>
                <a:cs typeface="Arial" panose="020B0604020202020204" pitchFamily="34" charset="0"/>
              </a:defRPr>
            </a:lvl1pPr>
            <a:lvl2pPr>
              <a:defRPr lang="en-US" sz="1800" dirty="0" smtClean="0"/>
            </a:lvl2pPr>
            <a:lvl3pPr>
              <a:defRPr lang="en-US" sz="1800" dirty="0" smtClean="0"/>
            </a:lvl3pPr>
            <a:lvl4pPr>
              <a:defRPr lang="en-US" dirty="0" smtClean="0"/>
            </a:lvl4pPr>
            <a:lvl5pPr>
              <a:defRPr lang="fr-FR" dirty="0"/>
            </a:lvl5pPr>
          </a:lstStyle>
          <a:p>
            <a:pPr marL="0" lvl="0" indent="0" algn="ctr">
              <a:buNone/>
            </a:pPr>
            <a:r>
              <a:rPr lang="en-US" dirty="0"/>
              <a:t>Click to edit Master text styles</a:t>
            </a:r>
            <a:endParaRPr lang="fr-FR" dirty="0"/>
          </a:p>
        </p:txBody>
      </p:sp>
    </p:spTree>
    <p:extLst>
      <p:ext uri="{BB962C8B-B14F-4D97-AF65-F5344CB8AC3E}">
        <p14:creationId xmlns:p14="http://schemas.microsoft.com/office/powerpoint/2010/main" val="2201899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D466-A338-EA71-1FB5-B9AE7D38FD09}"/>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610DBBD-A41E-2378-99D1-41B496CAEF1C}"/>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17D1582E-776B-B9AF-80E2-F13428BD903F}"/>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BE0DCA88-6224-B167-CDE0-E7F235B31228}"/>
              </a:ext>
            </a:extLst>
          </p:cNvPr>
          <p:cNvSpPr>
            <a:spLocks noGrp="1"/>
          </p:cNvSpPr>
          <p:nvPr>
            <p:ph type="sldNum" sz="quarter" idx="12"/>
          </p:nvPr>
        </p:nvSpPr>
        <p:spPr/>
        <p:txBody>
          <a:bodyPr/>
          <a:lstStyle/>
          <a:p>
            <a:fld id="{1C96B271-48F2-4EBC-90C1-CA6B138C6EC9}" type="slidenum">
              <a:rPr lang="fr-FR" smtClean="0"/>
              <a:pPr/>
              <a:t>‹#›</a:t>
            </a:fld>
            <a:endParaRPr lang="fr-FR">
              <a:latin typeface="Bahnschrift Light" panose="020B0502040204020203" pitchFamily="34" charset="0"/>
            </a:endParaRPr>
          </a:p>
        </p:txBody>
      </p:sp>
      <p:sp>
        <p:nvSpPr>
          <p:cNvPr id="6" name="Picture Placeholder 6">
            <a:extLst>
              <a:ext uri="{FF2B5EF4-FFF2-40B4-BE49-F238E27FC236}">
                <a16:creationId xmlns:a16="http://schemas.microsoft.com/office/drawing/2014/main" id="{09B03AF0-90BD-B131-B44A-91A66542F9F0}"/>
              </a:ext>
            </a:extLst>
          </p:cNvPr>
          <p:cNvSpPr>
            <a:spLocks noGrp="1"/>
          </p:cNvSpPr>
          <p:nvPr>
            <p:ph type="pic" sz="quarter" idx="13"/>
          </p:nvPr>
        </p:nvSpPr>
        <p:spPr>
          <a:xfrm>
            <a:off x="290285" y="875891"/>
            <a:ext cx="720000" cy="720000"/>
          </a:xfrm>
          <a:prstGeom prst="rect">
            <a:avLst/>
          </a:prstGeom>
        </p:spPr>
        <p:txBody>
          <a:bodyPr/>
          <a:lstStyle/>
          <a:p>
            <a:endParaRPr lang="fr-FR"/>
          </a:p>
        </p:txBody>
      </p:sp>
    </p:spTree>
    <p:extLst>
      <p:ext uri="{BB962C8B-B14F-4D97-AF65-F5344CB8AC3E}">
        <p14:creationId xmlns:p14="http://schemas.microsoft.com/office/powerpoint/2010/main" val="235607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AE993-73F6-0201-7B8B-DBECC62A9C1F}"/>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DA014EE0-E99F-72AB-38F2-E9C3DBBB71F6}"/>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5EE14738-7B0A-85A9-1869-5A0BCBE98B27}"/>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31ABC691-835E-99EA-5DEB-D1A2F5F12C09}"/>
              </a:ext>
            </a:extLst>
          </p:cNvPr>
          <p:cNvSpPr>
            <a:spLocks noGrp="1"/>
          </p:cNvSpPr>
          <p:nvPr>
            <p:ph type="sldNum" sz="quarter" idx="12"/>
          </p:nvPr>
        </p:nvSpPr>
        <p:spPr/>
        <p:txBody>
          <a:bodyPr/>
          <a:lstStyle/>
          <a:p>
            <a:fld id="{1C96B271-48F2-4EBC-90C1-CA6B138C6EC9}" type="slidenum">
              <a:rPr lang="fr-FR" smtClean="0"/>
              <a:pPr/>
              <a:t>‹#›</a:t>
            </a:fld>
            <a:endParaRPr lang="fr-FR">
              <a:latin typeface="Bahnschrift Light" panose="020B0502040204020203" pitchFamily="34" charset="0"/>
            </a:endParaRPr>
          </a:p>
        </p:txBody>
      </p:sp>
      <p:sp>
        <p:nvSpPr>
          <p:cNvPr id="8" name="Picture Placeholder 6">
            <a:extLst>
              <a:ext uri="{FF2B5EF4-FFF2-40B4-BE49-F238E27FC236}">
                <a16:creationId xmlns:a16="http://schemas.microsoft.com/office/drawing/2014/main" id="{A7F0E39D-13CC-0993-F574-83BAB04AFD4B}"/>
              </a:ext>
            </a:extLst>
          </p:cNvPr>
          <p:cNvSpPr>
            <a:spLocks noGrp="1"/>
          </p:cNvSpPr>
          <p:nvPr>
            <p:ph type="pic" sz="quarter" idx="13"/>
          </p:nvPr>
        </p:nvSpPr>
        <p:spPr>
          <a:xfrm>
            <a:off x="290285" y="875891"/>
            <a:ext cx="720000" cy="720000"/>
          </a:xfrm>
          <a:prstGeom prst="rect">
            <a:avLst/>
          </a:prstGeom>
        </p:spPr>
        <p:txBody>
          <a:bodyPr/>
          <a:lstStyle/>
          <a:p>
            <a:endParaRPr lang="fr-FR"/>
          </a:p>
        </p:txBody>
      </p:sp>
    </p:spTree>
    <p:extLst>
      <p:ext uri="{BB962C8B-B14F-4D97-AF65-F5344CB8AC3E}">
        <p14:creationId xmlns:p14="http://schemas.microsoft.com/office/powerpoint/2010/main" val="182843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9458-DA99-5FFA-988F-17084660EC0C}"/>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7E35F28E-4F11-F43D-9560-2D0B5B82C7E3}"/>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FE77E3F7-FFF2-669D-515E-3AE3BA0F01BB}"/>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AE9704B1-5C69-C928-8C7C-2FD3FE689F14}"/>
              </a:ext>
            </a:extLst>
          </p:cNvPr>
          <p:cNvSpPr>
            <a:spLocks noGrp="1"/>
          </p:cNvSpPr>
          <p:nvPr>
            <p:ph type="sldNum" sz="quarter" idx="12"/>
          </p:nvPr>
        </p:nvSpPr>
        <p:spPr/>
        <p:txBody>
          <a:bodyPr/>
          <a:lstStyle/>
          <a:p>
            <a:fld id="{1C96B271-48F2-4EBC-90C1-CA6B138C6EC9}" type="slidenum">
              <a:rPr lang="fr-FR" smtClean="0"/>
              <a:pPr/>
              <a:t>‹#›</a:t>
            </a:fld>
            <a:endParaRPr lang="fr-FR">
              <a:latin typeface="Bahnschrift Light" panose="020B0502040204020203" pitchFamily="34" charset="0"/>
            </a:endParaRPr>
          </a:p>
        </p:txBody>
      </p:sp>
      <p:sp>
        <p:nvSpPr>
          <p:cNvPr id="6" name="Picture Placeholder 6">
            <a:extLst>
              <a:ext uri="{FF2B5EF4-FFF2-40B4-BE49-F238E27FC236}">
                <a16:creationId xmlns:a16="http://schemas.microsoft.com/office/drawing/2014/main" id="{16CD61B7-3B43-E5E0-A6EA-0EDB8B95E1A2}"/>
              </a:ext>
            </a:extLst>
          </p:cNvPr>
          <p:cNvSpPr>
            <a:spLocks noGrp="1"/>
          </p:cNvSpPr>
          <p:nvPr>
            <p:ph type="pic" sz="quarter" idx="13"/>
          </p:nvPr>
        </p:nvSpPr>
        <p:spPr>
          <a:xfrm>
            <a:off x="290285" y="875891"/>
            <a:ext cx="720000" cy="720000"/>
          </a:xfrm>
          <a:prstGeom prst="rect">
            <a:avLst/>
          </a:prstGeom>
        </p:spPr>
        <p:txBody>
          <a:bodyPr/>
          <a:lstStyle/>
          <a:p>
            <a:endParaRPr lang="fr-FR"/>
          </a:p>
        </p:txBody>
      </p:sp>
    </p:spTree>
    <p:extLst>
      <p:ext uri="{BB962C8B-B14F-4D97-AF65-F5344CB8AC3E}">
        <p14:creationId xmlns:p14="http://schemas.microsoft.com/office/powerpoint/2010/main" val="2707539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9458-DA99-5FFA-988F-17084660EC0C}"/>
              </a:ext>
            </a:extLst>
          </p:cNvPr>
          <p:cNvSpPr>
            <a:spLocks noGrp="1"/>
          </p:cNvSpPr>
          <p:nvPr>
            <p:ph type="title"/>
          </p:nvPr>
        </p:nvSpPr>
        <p:spPr>
          <a:xfrm>
            <a:off x="1161142" y="781095"/>
            <a:ext cx="10192657" cy="909593"/>
          </a:xfrm>
          <a:prstGeom prst="rect">
            <a:avLst/>
          </a:prstGeom>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7E35F28E-4F11-F43D-9560-2D0B5B82C7E3}"/>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FE77E3F7-FFF2-669D-515E-3AE3BA0F01BB}"/>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AE9704B1-5C69-C928-8C7C-2FD3FE689F14}"/>
              </a:ext>
            </a:extLst>
          </p:cNvPr>
          <p:cNvSpPr>
            <a:spLocks noGrp="1"/>
          </p:cNvSpPr>
          <p:nvPr>
            <p:ph type="sldNum" sz="quarter" idx="12"/>
          </p:nvPr>
        </p:nvSpPr>
        <p:spPr/>
        <p:txBody>
          <a:bodyPr/>
          <a:lstStyle/>
          <a:p>
            <a:fld id="{1C96B271-48F2-4EBC-90C1-CA6B138C6EC9}" type="slidenum">
              <a:rPr lang="fr-FR" smtClean="0"/>
              <a:pPr/>
              <a:t>‹#›</a:t>
            </a:fld>
            <a:endParaRPr lang="fr-FR">
              <a:latin typeface="Bahnschrift Light" panose="020B0502040204020203" pitchFamily="34" charset="0"/>
            </a:endParaRPr>
          </a:p>
        </p:txBody>
      </p:sp>
      <p:sp>
        <p:nvSpPr>
          <p:cNvPr id="6" name="Picture Placeholder 6">
            <a:extLst>
              <a:ext uri="{FF2B5EF4-FFF2-40B4-BE49-F238E27FC236}">
                <a16:creationId xmlns:a16="http://schemas.microsoft.com/office/drawing/2014/main" id="{16CD61B7-3B43-E5E0-A6EA-0EDB8B95E1A2}"/>
              </a:ext>
            </a:extLst>
          </p:cNvPr>
          <p:cNvSpPr>
            <a:spLocks noGrp="1"/>
          </p:cNvSpPr>
          <p:nvPr>
            <p:ph type="pic" sz="quarter" idx="13"/>
          </p:nvPr>
        </p:nvSpPr>
        <p:spPr>
          <a:xfrm>
            <a:off x="290285" y="875891"/>
            <a:ext cx="720000" cy="720000"/>
          </a:xfrm>
          <a:prstGeom prst="rect">
            <a:avLst/>
          </a:prstGeom>
        </p:spPr>
        <p:txBody>
          <a:bodyPr/>
          <a:lstStyle/>
          <a:p>
            <a:endParaRPr lang="fr-FR"/>
          </a:p>
        </p:txBody>
      </p:sp>
    </p:spTree>
    <p:extLst>
      <p:ext uri="{BB962C8B-B14F-4D97-AF65-F5344CB8AC3E}">
        <p14:creationId xmlns:p14="http://schemas.microsoft.com/office/powerpoint/2010/main" val="1209689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 16">
            <a:extLst>
              <a:ext uri="{FF2B5EF4-FFF2-40B4-BE49-F238E27FC236}">
                <a16:creationId xmlns:a16="http://schemas.microsoft.com/office/drawing/2014/main" id="{D88187E8-E0E2-1E52-23A9-3284E41A46F9}"/>
              </a:ext>
            </a:extLst>
          </p:cNvPr>
          <p:cNvPicPr>
            <a:picLocks noChangeAspect="1"/>
          </p:cNvPicPr>
          <p:nvPr userDrawn="1"/>
        </p:nvPicPr>
        <p:blipFill>
          <a:blip r:embed="rId3">
            <a:alphaModFix amt="41000"/>
            <a:extLst>
              <a:ext uri="{28A0092B-C50C-407E-A947-70E740481C1C}">
                <a14:useLocalDpi xmlns:a14="http://schemas.microsoft.com/office/drawing/2010/main" val="0"/>
              </a:ext>
            </a:extLst>
          </a:blip>
          <a:srcRect t="2454" b="43822"/>
          <a:stretch>
            <a:fillRect/>
          </a:stretch>
        </p:blipFill>
        <p:spPr>
          <a:xfrm>
            <a:off x="-15512" y="-10074"/>
            <a:ext cx="12207512" cy="6868073"/>
          </a:xfrm>
          <a:prstGeom prst="rect">
            <a:avLst/>
          </a:prstGeom>
        </p:spPr>
      </p:pic>
      <p:sp>
        <p:nvSpPr>
          <p:cNvPr id="8" name="Rectangle 7">
            <a:extLst>
              <a:ext uri="{FF2B5EF4-FFF2-40B4-BE49-F238E27FC236}">
                <a16:creationId xmlns:a16="http://schemas.microsoft.com/office/drawing/2014/main" id="{C6DF261B-14B6-5B63-0E15-BBFFA5D62699}"/>
              </a:ext>
            </a:extLst>
          </p:cNvPr>
          <p:cNvSpPr/>
          <p:nvPr userDrawn="1"/>
        </p:nvSpPr>
        <p:spPr>
          <a:xfrm>
            <a:off x="-15512" y="0"/>
            <a:ext cx="12207512" cy="673927"/>
          </a:xfrm>
          <a:prstGeom prst="rect">
            <a:avLst/>
          </a:prstGeom>
          <a:gradFill>
            <a:gsLst>
              <a:gs pos="100000">
                <a:schemeClr val="bg1">
                  <a:alpha val="50000"/>
                  <a:lumMod val="10000"/>
                  <a:lumOff val="90000"/>
                </a:scheme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BB81B05B-62D6-CE99-2390-BFDECDD23A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026" y="61927"/>
            <a:ext cx="679680" cy="576000"/>
          </a:xfrm>
          <a:prstGeom prst="rect">
            <a:avLst/>
          </a:prstGeom>
        </p:spPr>
      </p:pic>
      <p:pic>
        <p:nvPicPr>
          <p:cNvPr id="11" name="Image 11">
            <a:extLst>
              <a:ext uri="{FF2B5EF4-FFF2-40B4-BE49-F238E27FC236}">
                <a16:creationId xmlns:a16="http://schemas.microsoft.com/office/drawing/2014/main" id="{40341190-1085-E29F-E9EF-F46F24DE788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54386" y="25927"/>
            <a:ext cx="1694009" cy="648000"/>
          </a:xfrm>
          <a:prstGeom prst="rect">
            <a:avLst/>
          </a:prstGeom>
        </p:spPr>
      </p:pic>
      <p:pic>
        <p:nvPicPr>
          <p:cNvPr id="12" name="Image 13">
            <a:extLst>
              <a:ext uri="{FF2B5EF4-FFF2-40B4-BE49-F238E27FC236}">
                <a16:creationId xmlns:a16="http://schemas.microsoft.com/office/drawing/2014/main" id="{C51FEC76-4188-C09D-BCF4-8A23C4FCCA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68594" y="43927"/>
            <a:ext cx="1748572" cy="612000"/>
          </a:xfrm>
          <a:prstGeom prst="rect">
            <a:avLst/>
          </a:prstGeom>
        </p:spPr>
      </p:pic>
      <p:pic>
        <p:nvPicPr>
          <p:cNvPr id="13" name="Image 15">
            <a:extLst>
              <a:ext uri="{FF2B5EF4-FFF2-40B4-BE49-F238E27FC236}">
                <a16:creationId xmlns:a16="http://schemas.microsoft.com/office/drawing/2014/main" id="{79A77CB3-53F2-56D3-B068-99614570EFA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85616" y="-10073"/>
            <a:ext cx="2406384" cy="720000"/>
          </a:xfrm>
          <a:prstGeom prst="rect">
            <a:avLst/>
          </a:prstGeom>
        </p:spPr>
      </p:pic>
      <p:pic>
        <p:nvPicPr>
          <p:cNvPr id="17" name="Image 7">
            <a:extLst>
              <a:ext uri="{FF2B5EF4-FFF2-40B4-BE49-F238E27FC236}">
                <a16:creationId xmlns:a16="http://schemas.microsoft.com/office/drawing/2014/main" id="{563319A1-6D65-6776-4A22-9F546096891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53926" y="133927"/>
            <a:ext cx="2577448" cy="432000"/>
          </a:xfrm>
          <a:prstGeom prst="rect">
            <a:avLst/>
          </a:prstGeom>
        </p:spPr>
      </p:pic>
    </p:spTree>
    <p:extLst>
      <p:ext uri="{BB962C8B-B14F-4D97-AF65-F5344CB8AC3E}">
        <p14:creationId xmlns:p14="http://schemas.microsoft.com/office/powerpoint/2010/main" val="1169302555"/>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16">
            <a:extLst>
              <a:ext uri="{FF2B5EF4-FFF2-40B4-BE49-F238E27FC236}">
                <a16:creationId xmlns:a16="http://schemas.microsoft.com/office/drawing/2014/main" id="{D88187E8-E0E2-1E52-23A9-3284E41A46F9}"/>
              </a:ext>
            </a:extLst>
          </p:cNvPr>
          <p:cNvPicPr>
            <a:picLocks noChangeAspect="1"/>
          </p:cNvPicPr>
          <p:nvPr userDrawn="1"/>
        </p:nvPicPr>
        <p:blipFill>
          <a:blip r:embed="rId3">
            <a:extLst>
              <a:ext uri="{28A0092B-C50C-407E-A947-70E740481C1C}">
                <a14:useLocalDpi xmlns:a14="http://schemas.microsoft.com/office/drawing/2010/main" val="0"/>
              </a:ext>
            </a:extLst>
          </a:blip>
          <a:srcRect l="27782" r="27782"/>
          <a:stretch/>
        </p:blipFill>
        <p:spPr>
          <a:xfrm>
            <a:off x="-15512" y="-10074"/>
            <a:ext cx="12207512" cy="6868073"/>
          </a:xfrm>
          <a:prstGeom prst="rect">
            <a:avLst/>
          </a:prstGeom>
        </p:spPr>
      </p:pic>
      <p:sp>
        <p:nvSpPr>
          <p:cNvPr id="8" name="Rectangle 7">
            <a:extLst>
              <a:ext uri="{FF2B5EF4-FFF2-40B4-BE49-F238E27FC236}">
                <a16:creationId xmlns:a16="http://schemas.microsoft.com/office/drawing/2014/main" id="{C6DF261B-14B6-5B63-0E15-BBFFA5D62699}"/>
              </a:ext>
            </a:extLst>
          </p:cNvPr>
          <p:cNvSpPr/>
          <p:nvPr userDrawn="1"/>
        </p:nvSpPr>
        <p:spPr>
          <a:xfrm>
            <a:off x="-15512" y="-10074"/>
            <a:ext cx="12207512" cy="6878146"/>
          </a:xfrm>
          <a:prstGeom prst="rect">
            <a:avLst/>
          </a:prstGeom>
          <a:gradFill>
            <a:gsLst>
              <a:gs pos="100000">
                <a:schemeClr val="bg1">
                  <a:lumMod val="10000"/>
                  <a:lumOff val="90000"/>
                </a:schemeClr>
              </a:gs>
              <a:gs pos="99000">
                <a:srgbClr val="FFFFFF">
                  <a:alpha val="80000"/>
                </a:srgbClr>
              </a:gs>
              <a:gs pos="71000">
                <a:srgbClr val="FFFFFF">
                  <a:alpha val="16000"/>
                </a:srgbClr>
              </a:gs>
              <a:gs pos="45000">
                <a:srgbClr val="FFFFFF">
                  <a:alpha val="52000"/>
                </a:srgbClr>
              </a:gs>
              <a:gs pos="6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BB81B05B-62D6-CE99-2390-BFDECDD23A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026" y="61927"/>
            <a:ext cx="679680" cy="576000"/>
          </a:xfrm>
          <a:prstGeom prst="rect">
            <a:avLst/>
          </a:prstGeom>
        </p:spPr>
      </p:pic>
      <p:pic>
        <p:nvPicPr>
          <p:cNvPr id="11" name="Image 11">
            <a:extLst>
              <a:ext uri="{FF2B5EF4-FFF2-40B4-BE49-F238E27FC236}">
                <a16:creationId xmlns:a16="http://schemas.microsoft.com/office/drawing/2014/main" id="{40341190-1085-E29F-E9EF-F46F24DE788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54386" y="25927"/>
            <a:ext cx="1694009" cy="648000"/>
          </a:xfrm>
          <a:prstGeom prst="rect">
            <a:avLst/>
          </a:prstGeom>
        </p:spPr>
      </p:pic>
      <p:pic>
        <p:nvPicPr>
          <p:cNvPr id="12" name="Image 13">
            <a:extLst>
              <a:ext uri="{FF2B5EF4-FFF2-40B4-BE49-F238E27FC236}">
                <a16:creationId xmlns:a16="http://schemas.microsoft.com/office/drawing/2014/main" id="{C51FEC76-4188-C09D-BCF4-8A23C4FCCA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68594" y="43927"/>
            <a:ext cx="1748572" cy="612000"/>
          </a:xfrm>
          <a:prstGeom prst="rect">
            <a:avLst/>
          </a:prstGeom>
        </p:spPr>
      </p:pic>
      <p:pic>
        <p:nvPicPr>
          <p:cNvPr id="13" name="Image 15">
            <a:extLst>
              <a:ext uri="{FF2B5EF4-FFF2-40B4-BE49-F238E27FC236}">
                <a16:creationId xmlns:a16="http://schemas.microsoft.com/office/drawing/2014/main" id="{79A77CB3-53F2-56D3-B068-99614570EFA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85616" y="-10073"/>
            <a:ext cx="2406384" cy="666000"/>
          </a:xfrm>
          <a:prstGeom prst="rect">
            <a:avLst/>
          </a:prstGeom>
        </p:spPr>
      </p:pic>
      <p:pic>
        <p:nvPicPr>
          <p:cNvPr id="17" name="Image 7">
            <a:extLst>
              <a:ext uri="{FF2B5EF4-FFF2-40B4-BE49-F238E27FC236}">
                <a16:creationId xmlns:a16="http://schemas.microsoft.com/office/drawing/2014/main" id="{563319A1-6D65-6776-4A22-9F546096891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53926" y="133927"/>
            <a:ext cx="2577448" cy="432000"/>
          </a:xfrm>
          <a:prstGeom prst="rect">
            <a:avLst/>
          </a:prstGeom>
        </p:spPr>
      </p:pic>
    </p:spTree>
    <p:extLst>
      <p:ext uri="{BB962C8B-B14F-4D97-AF65-F5344CB8AC3E}">
        <p14:creationId xmlns:p14="http://schemas.microsoft.com/office/powerpoint/2010/main" val="3247081562"/>
      </p:ext>
    </p:extLst>
  </p:cSld>
  <p:clrMap bg1="lt1" tx1="dk1" bg2="lt2" tx2="dk2" accent1="accent1" accent2="accent2" accent3="accent3" accent4="accent4" accent5="accent5" accent6="accent6" hlink="hlink" folHlink="folHlink"/>
  <p:sldLayoutIdLst>
    <p:sldLayoutId id="2147483668"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B089BB-81C3-A67D-C855-A55D263157E5}"/>
              </a:ext>
            </a:extLst>
          </p:cNvPr>
          <p:cNvSpPr/>
          <p:nvPr userDrawn="1"/>
        </p:nvSpPr>
        <p:spPr>
          <a:xfrm>
            <a:off x="0" y="6246000"/>
            <a:ext cx="12192000" cy="720000"/>
          </a:xfrm>
          <a:prstGeom prst="rect">
            <a:avLst/>
          </a:prstGeom>
          <a:solidFill>
            <a:srgbClr val="485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latin typeface="Arial" panose="020B0604020202020204" pitchFamily="34" charset="0"/>
              <a:cs typeface="Arial" panose="020B0604020202020204" pitchFamily="34" charset="0"/>
            </a:endParaRPr>
          </a:p>
        </p:txBody>
      </p:sp>
      <p:sp>
        <p:nvSpPr>
          <p:cNvPr id="2" name="Title Placeholder 1">
            <a:extLst>
              <a:ext uri="{FF2B5EF4-FFF2-40B4-BE49-F238E27FC236}">
                <a16:creationId xmlns:a16="http://schemas.microsoft.com/office/drawing/2014/main" id="{7D362293-D83A-94EB-5DB2-74C43DACB08E}"/>
              </a:ext>
            </a:extLst>
          </p:cNvPr>
          <p:cNvSpPr>
            <a:spLocks noGrp="1"/>
          </p:cNvSpPr>
          <p:nvPr>
            <p:ph type="title"/>
          </p:nvPr>
        </p:nvSpPr>
        <p:spPr>
          <a:xfrm>
            <a:off x="1161142" y="781095"/>
            <a:ext cx="10192657" cy="90959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4" name="Date Placeholder 3">
            <a:extLst>
              <a:ext uri="{FF2B5EF4-FFF2-40B4-BE49-F238E27FC236}">
                <a16:creationId xmlns:a16="http://schemas.microsoft.com/office/drawing/2014/main" id="{FB7F9C3B-09D8-680E-C737-07C3D7916CBE}"/>
              </a:ext>
            </a:extLst>
          </p:cNvPr>
          <p:cNvSpPr>
            <a:spLocks noGrp="1"/>
          </p:cNvSpPr>
          <p:nvPr>
            <p:ph type="dt" sz="half" idx="2"/>
          </p:nvPr>
        </p:nvSpPr>
        <p:spPr>
          <a:xfrm>
            <a:off x="838200" y="6423438"/>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Thomas Lavigne</a:t>
            </a:r>
            <a:endParaRPr lang="fr-FR" dirty="0"/>
          </a:p>
        </p:txBody>
      </p:sp>
      <p:sp>
        <p:nvSpPr>
          <p:cNvPr id="5" name="Footer Placeholder 4">
            <a:extLst>
              <a:ext uri="{FF2B5EF4-FFF2-40B4-BE49-F238E27FC236}">
                <a16:creationId xmlns:a16="http://schemas.microsoft.com/office/drawing/2014/main" id="{D2C11E2B-4447-B5B5-2E58-917E313E2956}"/>
              </a:ext>
            </a:extLst>
          </p:cNvPr>
          <p:cNvSpPr>
            <a:spLocks noGrp="1"/>
          </p:cNvSpPr>
          <p:nvPr>
            <p:ph type="ftr" sz="quarter" idx="3"/>
          </p:nvPr>
        </p:nvSpPr>
        <p:spPr>
          <a:xfrm>
            <a:off x="4038600" y="6423438"/>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r>
              <a:rPr lang="fr-FR"/>
              <a:t>Graduation Ceremony 10th Docember 2025</a:t>
            </a:r>
            <a:endParaRPr lang="fr-FR" dirty="0"/>
          </a:p>
        </p:txBody>
      </p:sp>
      <p:sp>
        <p:nvSpPr>
          <p:cNvPr id="6" name="Slide Number Placeholder 5">
            <a:extLst>
              <a:ext uri="{FF2B5EF4-FFF2-40B4-BE49-F238E27FC236}">
                <a16:creationId xmlns:a16="http://schemas.microsoft.com/office/drawing/2014/main" id="{5F21E22E-EECE-BAE7-4752-E9ACD585AEEA}"/>
              </a:ext>
            </a:extLst>
          </p:cNvPr>
          <p:cNvSpPr>
            <a:spLocks noGrp="1"/>
          </p:cNvSpPr>
          <p:nvPr>
            <p:ph type="sldNum" sz="quarter" idx="4"/>
          </p:nvPr>
        </p:nvSpPr>
        <p:spPr>
          <a:xfrm>
            <a:off x="8610600" y="6423438"/>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C96B271-48F2-4EBC-90C1-CA6B138C6EC9}" type="slidenum">
              <a:rPr lang="fr-FR" smtClean="0"/>
              <a:pPr/>
              <a:t>‹#›</a:t>
            </a:fld>
            <a:endParaRPr lang="fr-FR"/>
          </a:p>
        </p:txBody>
      </p:sp>
      <p:sp>
        <p:nvSpPr>
          <p:cNvPr id="11" name="Arrow: Chevron 10">
            <a:extLst>
              <a:ext uri="{FF2B5EF4-FFF2-40B4-BE49-F238E27FC236}">
                <a16:creationId xmlns:a16="http://schemas.microsoft.com/office/drawing/2014/main" id="{AB3ABEF9-9616-9977-0A77-FE41C4F87169}"/>
              </a:ext>
            </a:extLst>
          </p:cNvPr>
          <p:cNvSpPr>
            <a:spLocks noChangeAspect="1"/>
          </p:cNvSpPr>
          <p:nvPr userDrawn="1"/>
        </p:nvSpPr>
        <p:spPr>
          <a:xfrm>
            <a:off x="4499294" y="27657"/>
            <a:ext cx="3684706" cy="540000"/>
          </a:xfrm>
          <a:prstGeom prst="chevron">
            <a:avLst/>
          </a:prstGeom>
          <a:solidFill>
            <a:srgbClr val="485C6A">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Key Results</a:t>
            </a:r>
          </a:p>
        </p:txBody>
      </p:sp>
      <p:sp>
        <p:nvSpPr>
          <p:cNvPr id="12" name="Arrow: Chevron 11">
            <a:extLst>
              <a:ext uri="{FF2B5EF4-FFF2-40B4-BE49-F238E27FC236}">
                <a16:creationId xmlns:a16="http://schemas.microsoft.com/office/drawing/2014/main" id="{E8039135-39E0-531F-15BD-62183094CC33}"/>
              </a:ext>
            </a:extLst>
          </p:cNvPr>
          <p:cNvSpPr>
            <a:spLocks noChangeAspect="1"/>
          </p:cNvSpPr>
          <p:nvPr userDrawn="1"/>
        </p:nvSpPr>
        <p:spPr>
          <a:xfrm>
            <a:off x="8507294" y="27657"/>
            <a:ext cx="3684706" cy="540000"/>
          </a:xfrm>
          <a:prstGeom prst="chevron">
            <a:avLst/>
          </a:prstGeom>
          <a:solidFill>
            <a:srgbClr val="485C6A">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Perspectives</a:t>
            </a:r>
          </a:p>
        </p:txBody>
      </p:sp>
      <p:sp>
        <p:nvSpPr>
          <p:cNvPr id="13" name="Arrow: Pentagon 12">
            <a:extLst>
              <a:ext uri="{FF2B5EF4-FFF2-40B4-BE49-F238E27FC236}">
                <a16:creationId xmlns:a16="http://schemas.microsoft.com/office/drawing/2014/main" id="{F68C61C4-7795-A34B-90E9-DEDA4E007046}"/>
              </a:ext>
            </a:extLst>
          </p:cNvPr>
          <p:cNvSpPr/>
          <p:nvPr userDrawn="1"/>
        </p:nvSpPr>
        <p:spPr>
          <a:xfrm>
            <a:off x="0" y="-8343"/>
            <a:ext cx="4176000" cy="612000"/>
          </a:xfrm>
          <a:prstGeom prst="homePlate">
            <a:avLst/>
          </a:prstGeom>
          <a:solidFill>
            <a:srgbClr val="485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Context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4383416"/>
      </p:ext>
    </p:extLst>
  </p:cSld>
  <p:clrMap bg1="lt1" tx1="dk1" bg2="lt2" tx2="dk2" accent1="accent1" accent2="accent2" accent3="accent3" accent4="accent4" accent5="accent5" accent6="accent6" hlink="hlink" folHlink="folHlink"/>
  <p:sldLayoutIdLst>
    <p:sldLayoutId id="2147483665" r:id="rId1"/>
  </p:sldLayoutIdLst>
  <p:hf hdr="0"/>
  <p:txStyles>
    <p:title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B089BB-81C3-A67D-C855-A55D263157E5}"/>
              </a:ext>
            </a:extLst>
          </p:cNvPr>
          <p:cNvSpPr/>
          <p:nvPr userDrawn="1"/>
        </p:nvSpPr>
        <p:spPr>
          <a:xfrm>
            <a:off x="0" y="6246000"/>
            <a:ext cx="12192000" cy="720000"/>
          </a:xfrm>
          <a:prstGeom prst="rect">
            <a:avLst/>
          </a:prstGeom>
          <a:solidFill>
            <a:srgbClr val="485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latin typeface="Arial" panose="020B0604020202020204" pitchFamily="34" charset="0"/>
              <a:cs typeface="Arial" panose="020B0604020202020204" pitchFamily="34" charset="0"/>
            </a:endParaRPr>
          </a:p>
        </p:txBody>
      </p:sp>
      <p:sp>
        <p:nvSpPr>
          <p:cNvPr id="2" name="Title Placeholder 1">
            <a:extLst>
              <a:ext uri="{FF2B5EF4-FFF2-40B4-BE49-F238E27FC236}">
                <a16:creationId xmlns:a16="http://schemas.microsoft.com/office/drawing/2014/main" id="{7D362293-D83A-94EB-5DB2-74C43DACB08E}"/>
              </a:ext>
            </a:extLst>
          </p:cNvPr>
          <p:cNvSpPr>
            <a:spLocks noGrp="1"/>
          </p:cNvSpPr>
          <p:nvPr>
            <p:ph type="title"/>
          </p:nvPr>
        </p:nvSpPr>
        <p:spPr>
          <a:xfrm>
            <a:off x="1161142" y="781095"/>
            <a:ext cx="10192657" cy="90959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4" name="Date Placeholder 3">
            <a:extLst>
              <a:ext uri="{FF2B5EF4-FFF2-40B4-BE49-F238E27FC236}">
                <a16:creationId xmlns:a16="http://schemas.microsoft.com/office/drawing/2014/main" id="{FB7F9C3B-09D8-680E-C737-07C3D7916CBE}"/>
              </a:ext>
            </a:extLst>
          </p:cNvPr>
          <p:cNvSpPr>
            <a:spLocks noGrp="1"/>
          </p:cNvSpPr>
          <p:nvPr>
            <p:ph type="dt" sz="half" idx="2"/>
          </p:nvPr>
        </p:nvSpPr>
        <p:spPr>
          <a:xfrm>
            <a:off x="838200" y="6423438"/>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Thomas Lavigne</a:t>
            </a:r>
            <a:endParaRPr lang="fr-FR" dirty="0"/>
          </a:p>
        </p:txBody>
      </p:sp>
      <p:sp>
        <p:nvSpPr>
          <p:cNvPr id="5" name="Footer Placeholder 4">
            <a:extLst>
              <a:ext uri="{FF2B5EF4-FFF2-40B4-BE49-F238E27FC236}">
                <a16:creationId xmlns:a16="http://schemas.microsoft.com/office/drawing/2014/main" id="{D2C11E2B-4447-B5B5-2E58-917E313E2956}"/>
              </a:ext>
            </a:extLst>
          </p:cNvPr>
          <p:cNvSpPr>
            <a:spLocks noGrp="1"/>
          </p:cNvSpPr>
          <p:nvPr>
            <p:ph type="ftr" sz="quarter" idx="3"/>
          </p:nvPr>
        </p:nvSpPr>
        <p:spPr>
          <a:xfrm>
            <a:off x="4038600" y="6423438"/>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r>
              <a:rPr lang="fr-FR"/>
              <a:t>Graduation Ceremony 10th Docember 2025</a:t>
            </a:r>
            <a:endParaRPr lang="fr-FR" dirty="0"/>
          </a:p>
        </p:txBody>
      </p:sp>
      <p:sp>
        <p:nvSpPr>
          <p:cNvPr id="6" name="Slide Number Placeholder 5">
            <a:extLst>
              <a:ext uri="{FF2B5EF4-FFF2-40B4-BE49-F238E27FC236}">
                <a16:creationId xmlns:a16="http://schemas.microsoft.com/office/drawing/2014/main" id="{5F21E22E-EECE-BAE7-4752-E9ACD585AEEA}"/>
              </a:ext>
            </a:extLst>
          </p:cNvPr>
          <p:cNvSpPr>
            <a:spLocks noGrp="1"/>
          </p:cNvSpPr>
          <p:nvPr>
            <p:ph type="sldNum" sz="quarter" idx="4"/>
          </p:nvPr>
        </p:nvSpPr>
        <p:spPr>
          <a:xfrm>
            <a:off x="8610600" y="6423438"/>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C96B271-48F2-4EBC-90C1-CA6B138C6EC9}" type="slidenum">
              <a:rPr lang="fr-FR" smtClean="0"/>
              <a:pPr/>
              <a:t>‹#›</a:t>
            </a:fld>
            <a:endParaRPr lang="fr-FR"/>
          </a:p>
        </p:txBody>
      </p:sp>
      <p:sp>
        <p:nvSpPr>
          <p:cNvPr id="11" name="Arrow: Chevron 10">
            <a:extLst>
              <a:ext uri="{FF2B5EF4-FFF2-40B4-BE49-F238E27FC236}">
                <a16:creationId xmlns:a16="http://schemas.microsoft.com/office/drawing/2014/main" id="{AB3ABEF9-9616-9977-0A77-FE41C4F87169}"/>
              </a:ext>
            </a:extLst>
          </p:cNvPr>
          <p:cNvSpPr>
            <a:spLocks noChangeAspect="1"/>
          </p:cNvSpPr>
          <p:nvPr userDrawn="1"/>
        </p:nvSpPr>
        <p:spPr>
          <a:xfrm>
            <a:off x="4008000" y="-8343"/>
            <a:ext cx="4176000" cy="612000"/>
          </a:xfrm>
          <a:prstGeom prst="chevron">
            <a:avLst/>
          </a:prstGeom>
          <a:solidFill>
            <a:srgbClr val="485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Key Results</a:t>
            </a:r>
          </a:p>
        </p:txBody>
      </p:sp>
      <p:sp>
        <p:nvSpPr>
          <p:cNvPr id="12" name="Arrow: Chevron 11">
            <a:extLst>
              <a:ext uri="{FF2B5EF4-FFF2-40B4-BE49-F238E27FC236}">
                <a16:creationId xmlns:a16="http://schemas.microsoft.com/office/drawing/2014/main" id="{E8039135-39E0-531F-15BD-62183094CC33}"/>
              </a:ext>
            </a:extLst>
          </p:cNvPr>
          <p:cNvSpPr>
            <a:spLocks noChangeAspect="1"/>
          </p:cNvSpPr>
          <p:nvPr userDrawn="1"/>
        </p:nvSpPr>
        <p:spPr>
          <a:xfrm>
            <a:off x="8507294" y="27657"/>
            <a:ext cx="3684706" cy="540000"/>
          </a:xfrm>
          <a:prstGeom prst="chevron">
            <a:avLst/>
          </a:prstGeom>
          <a:solidFill>
            <a:srgbClr val="485C6A">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Perspectives</a:t>
            </a:r>
          </a:p>
        </p:txBody>
      </p:sp>
      <p:sp>
        <p:nvSpPr>
          <p:cNvPr id="13" name="Arrow: Pentagon 12">
            <a:extLst>
              <a:ext uri="{FF2B5EF4-FFF2-40B4-BE49-F238E27FC236}">
                <a16:creationId xmlns:a16="http://schemas.microsoft.com/office/drawing/2014/main" id="{F68C61C4-7795-A34B-90E9-DEDA4E007046}"/>
              </a:ext>
            </a:extLst>
          </p:cNvPr>
          <p:cNvSpPr>
            <a:spLocks noChangeAspect="1"/>
          </p:cNvSpPr>
          <p:nvPr userDrawn="1"/>
        </p:nvSpPr>
        <p:spPr>
          <a:xfrm>
            <a:off x="0" y="0"/>
            <a:ext cx="4176000" cy="612000"/>
          </a:xfrm>
          <a:prstGeom prst="homePlate">
            <a:avLst/>
          </a:prstGeom>
          <a:solidFill>
            <a:srgbClr val="485C6A">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Context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2702298"/>
      </p:ext>
    </p:extLst>
  </p:cSld>
  <p:clrMap bg1="lt1" tx1="dk1" bg2="lt2" tx2="dk2" accent1="accent1" accent2="accent2" accent3="accent3" accent4="accent4" accent5="accent5" accent6="accent6" hlink="hlink" folHlink="folHlink"/>
  <p:sldLayoutIdLst>
    <p:sldLayoutId id="2147483664" r:id="rId1"/>
  </p:sldLayoutIdLst>
  <p:hf hdr="0"/>
  <p:txStyles>
    <p:title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B089BB-81C3-A67D-C855-A55D263157E5}"/>
              </a:ext>
            </a:extLst>
          </p:cNvPr>
          <p:cNvSpPr/>
          <p:nvPr userDrawn="1"/>
        </p:nvSpPr>
        <p:spPr>
          <a:xfrm>
            <a:off x="0" y="6246000"/>
            <a:ext cx="12192000" cy="720000"/>
          </a:xfrm>
          <a:prstGeom prst="rect">
            <a:avLst/>
          </a:prstGeom>
          <a:solidFill>
            <a:srgbClr val="485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latin typeface="Arial" panose="020B0604020202020204" pitchFamily="34" charset="0"/>
              <a:cs typeface="Arial" panose="020B0604020202020204" pitchFamily="34" charset="0"/>
            </a:endParaRPr>
          </a:p>
        </p:txBody>
      </p:sp>
      <p:sp>
        <p:nvSpPr>
          <p:cNvPr id="2" name="Title Placeholder 1">
            <a:extLst>
              <a:ext uri="{FF2B5EF4-FFF2-40B4-BE49-F238E27FC236}">
                <a16:creationId xmlns:a16="http://schemas.microsoft.com/office/drawing/2014/main" id="{7D362293-D83A-94EB-5DB2-74C43DACB08E}"/>
              </a:ext>
            </a:extLst>
          </p:cNvPr>
          <p:cNvSpPr>
            <a:spLocks noGrp="1"/>
          </p:cNvSpPr>
          <p:nvPr>
            <p:ph type="title"/>
          </p:nvPr>
        </p:nvSpPr>
        <p:spPr>
          <a:xfrm>
            <a:off x="1161142" y="781095"/>
            <a:ext cx="10192657" cy="90959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4" name="Date Placeholder 3">
            <a:extLst>
              <a:ext uri="{FF2B5EF4-FFF2-40B4-BE49-F238E27FC236}">
                <a16:creationId xmlns:a16="http://schemas.microsoft.com/office/drawing/2014/main" id="{FB7F9C3B-09D8-680E-C737-07C3D7916CBE}"/>
              </a:ext>
            </a:extLst>
          </p:cNvPr>
          <p:cNvSpPr>
            <a:spLocks noGrp="1"/>
          </p:cNvSpPr>
          <p:nvPr>
            <p:ph type="dt" sz="half" idx="2"/>
          </p:nvPr>
        </p:nvSpPr>
        <p:spPr>
          <a:xfrm>
            <a:off x="838200" y="6423438"/>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Thomas Lavigne</a:t>
            </a:r>
            <a:endParaRPr lang="fr-FR" dirty="0"/>
          </a:p>
        </p:txBody>
      </p:sp>
      <p:sp>
        <p:nvSpPr>
          <p:cNvPr id="5" name="Footer Placeholder 4">
            <a:extLst>
              <a:ext uri="{FF2B5EF4-FFF2-40B4-BE49-F238E27FC236}">
                <a16:creationId xmlns:a16="http://schemas.microsoft.com/office/drawing/2014/main" id="{D2C11E2B-4447-B5B5-2E58-917E313E2956}"/>
              </a:ext>
            </a:extLst>
          </p:cNvPr>
          <p:cNvSpPr>
            <a:spLocks noGrp="1"/>
          </p:cNvSpPr>
          <p:nvPr>
            <p:ph type="ftr" sz="quarter" idx="3"/>
          </p:nvPr>
        </p:nvSpPr>
        <p:spPr>
          <a:xfrm>
            <a:off x="4038600" y="6423438"/>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r>
              <a:rPr lang="fr-FR"/>
              <a:t>Graduation Ceremony 10th Docember 2025</a:t>
            </a:r>
            <a:endParaRPr lang="fr-FR" dirty="0"/>
          </a:p>
        </p:txBody>
      </p:sp>
      <p:sp>
        <p:nvSpPr>
          <p:cNvPr id="6" name="Slide Number Placeholder 5">
            <a:extLst>
              <a:ext uri="{FF2B5EF4-FFF2-40B4-BE49-F238E27FC236}">
                <a16:creationId xmlns:a16="http://schemas.microsoft.com/office/drawing/2014/main" id="{5F21E22E-EECE-BAE7-4752-E9ACD585AEEA}"/>
              </a:ext>
            </a:extLst>
          </p:cNvPr>
          <p:cNvSpPr>
            <a:spLocks noGrp="1"/>
          </p:cNvSpPr>
          <p:nvPr>
            <p:ph type="sldNum" sz="quarter" idx="4"/>
          </p:nvPr>
        </p:nvSpPr>
        <p:spPr>
          <a:xfrm>
            <a:off x="8610600" y="6423438"/>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C96B271-48F2-4EBC-90C1-CA6B138C6EC9}" type="slidenum">
              <a:rPr lang="fr-FR" smtClean="0"/>
              <a:pPr/>
              <a:t>‹#›</a:t>
            </a:fld>
            <a:endParaRPr lang="fr-FR"/>
          </a:p>
        </p:txBody>
      </p:sp>
      <p:sp>
        <p:nvSpPr>
          <p:cNvPr id="11" name="Arrow: Chevron 10">
            <a:extLst>
              <a:ext uri="{FF2B5EF4-FFF2-40B4-BE49-F238E27FC236}">
                <a16:creationId xmlns:a16="http://schemas.microsoft.com/office/drawing/2014/main" id="{AB3ABEF9-9616-9977-0A77-FE41C4F87169}"/>
              </a:ext>
            </a:extLst>
          </p:cNvPr>
          <p:cNvSpPr/>
          <p:nvPr userDrawn="1"/>
        </p:nvSpPr>
        <p:spPr>
          <a:xfrm>
            <a:off x="4008001" y="-8343"/>
            <a:ext cx="4176000" cy="612000"/>
          </a:xfrm>
          <a:prstGeom prst="chevron">
            <a:avLst/>
          </a:prstGeom>
          <a:solidFill>
            <a:srgbClr val="485C6A">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Key Results</a:t>
            </a:r>
          </a:p>
        </p:txBody>
      </p:sp>
      <p:sp>
        <p:nvSpPr>
          <p:cNvPr id="12" name="Arrow: Chevron 11">
            <a:extLst>
              <a:ext uri="{FF2B5EF4-FFF2-40B4-BE49-F238E27FC236}">
                <a16:creationId xmlns:a16="http://schemas.microsoft.com/office/drawing/2014/main" id="{E8039135-39E0-531F-15BD-62183094CC33}"/>
              </a:ext>
            </a:extLst>
          </p:cNvPr>
          <p:cNvSpPr/>
          <p:nvPr userDrawn="1"/>
        </p:nvSpPr>
        <p:spPr>
          <a:xfrm>
            <a:off x="8016002" y="-8343"/>
            <a:ext cx="4176000" cy="612000"/>
          </a:xfrm>
          <a:prstGeom prst="chevron">
            <a:avLst/>
          </a:prstGeom>
          <a:solidFill>
            <a:srgbClr val="485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Perspectives</a:t>
            </a:r>
          </a:p>
        </p:txBody>
      </p:sp>
      <p:sp>
        <p:nvSpPr>
          <p:cNvPr id="13" name="Arrow: Pentagon 12">
            <a:extLst>
              <a:ext uri="{FF2B5EF4-FFF2-40B4-BE49-F238E27FC236}">
                <a16:creationId xmlns:a16="http://schemas.microsoft.com/office/drawing/2014/main" id="{F68C61C4-7795-A34B-90E9-DEDA4E007046}"/>
              </a:ext>
            </a:extLst>
          </p:cNvPr>
          <p:cNvSpPr/>
          <p:nvPr userDrawn="1"/>
        </p:nvSpPr>
        <p:spPr>
          <a:xfrm>
            <a:off x="0" y="-8343"/>
            <a:ext cx="4176000" cy="612000"/>
          </a:xfrm>
          <a:prstGeom prst="homePlate">
            <a:avLst/>
          </a:prstGeom>
          <a:solidFill>
            <a:srgbClr val="485C6A">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Context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677438"/>
      </p:ext>
    </p:extLst>
  </p:cSld>
  <p:clrMap bg1="lt1" tx1="dk1" bg2="lt2" tx2="dk2" accent1="accent1" accent2="accent2" accent3="accent3" accent4="accent4" accent5="accent5" accent6="accent6" hlink="hlink" folHlink="folHlink"/>
  <p:sldLayoutIdLst>
    <p:sldLayoutId id="2147483666" r:id="rId1"/>
  </p:sldLayoutIdLst>
  <p:hf hdr="0"/>
  <p:txStyles>
    <p:title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B089BB-81C3-A67D-C855-A55D263157E5}"/>
              </a:ext>
            </a:extLst>
          </p:cNvPr>
          <p:cNvSpPr/>
          <p:nvPr userDrawn="1"/>
        </p:nvSpPr>
        <p:spPr>
          <a:xfrm>
            <a:off x="0" y="6246000"/>
            <a:ext cx="12192000" cy="720000"/>
          </a:xfrm>
          <a:prstGeom prst="rect">
            <a:avLst/>
          </a:prstGeom>
          <a:solidFill>
            <a:srgbClr val="485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FB7F9C3B-09D8-680E-C737-07C3D7916CBE}"/>
              </a:ext>
            </a:extLst>
          </p:cNvPr>
          <p:cNvSpPr>
            <a:spLocks noGrp="1"/>
          </p:cNvSpPr>
          <p:nvPr>
            <p:ph type="dt" sz="half" idx="2"/>
          </p:nvPr>
        </p:nvSpPr>
        <p:spPr>
          <a:xfrm>
            <a:off x="838200" y="6423438"/>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Thomas Lavigne</a:t>
            </a:r>
            <a:endParaRPr lang="fr-FR" dirty="0"/>
          </a:p>
        </p:txBody>
      </p:sp>
      <p:sp>
        <p:nvSpPr>
          <p:cNvPr id="5" name="Footer Placeholder 4">
            <a:extLst>
              <a:ext uri="{FF2B5EF4-FFF2-40B4-BE49-F238E27FC236}">
                <a16:creationId xmlns:a16="http://schemas.microsoft.com/office/drawing/2014/main" id="{D2C11E2B-4447-B5B5-2E58-917E313E2956}"/>
              </a:ext>
            </a:extLst>
          </p:cNvPr>
          <p:cNvSpPr>
            <a:spLocks noGrp="1"/>
          </p:cNvSpPr>
          <p:nvPr>
            <p:ph type="ftr" sz="quarter" idx="3"/>
          </p:nvPr>
        </p:nvSpPr>
        <p:spPr>
          <a:xfrm>
            <a:off x="4038600" y="6423438"/>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r>
              <a:rPr lang="fr-FR"/>
              <a:t>Graduation Ceremony 10th Docember 2025</a:t>
            </a:r>
            <a:endParaRPr lang="fr-FR" dirty="0"/>
          </a:p>
        </p:txBody>
      </p:sp>
      <p:sp>
        <p:nvSpPr>
          <p:cNvPr id="6" name="Slide Number Placeholder 5">
            <a:extLst>
              <a:ext uri="{FF2B5EF4-FFF2-40B4-BE49-F238E27FC236}">
                <a16:creationId xmlns:a16="http://schemas.microsoft.com/office/drawing/2014/main" id="{5F21E22E-EECE-BAE7-4752-E9ACD585AEEA}"/>
              </a:ext>
            </a:extLst>
          </p:cNvPr>
          <p:cNvSpPr>
            <a:spLocks noGrp="1"/>
          </p:cNvSpPr>
          <p:nvPr>
            <p:ph type="sldNum" sz="quarter" idx="4"/>
          </p:nvPr>
        </p:nvSpPr>
        <p:spPr>
          <a:xfrm>
            <a:off x="8610600" y="6423438"/>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C96B271-48F2-4EBC-90C1-CA6B138C6EC9}" type="slidenum">
              <a:rPr lang="fr-FR" smtClean="0"/>
              <a:pPr/>
              <a:t>‹#›</a:t>
            </a:fld>
            <a:endParaRPr lang="fr-FR"/>
          </a:p>
        </p:txBody>
      </p:sp>
      <p:sp>
        <p:nvSpPr>
          <p:cNvPr id="13" name="Arrow: Pentagon 12">
            <a:extLst>
              <a:ext uri="{FF2B5EF4-FFF2-40B4-BE49-F238E27FC236}">
                <a16:creationId xmlns:a16="http://schemas.microsoft.com/office/drawing/2014/main" id="{F68C61C4-7795-A34B-90E9-DEDA4E007046}"/>
              </a:ext>
            </a:extLst>
          </p:cNvPr>
          <p:cNvSpPr/>
          <p:nvPr userDrawn="1"/>
        </p:nvSpPr>
        <p:spPr>
          <a:xfrm>
            <a:off x="0" y="-8343"/>
            <a:ext cx="12192000" cy="612000"/>
          </a:xfrm>
          <a:prstGeom prst="homePlate">
            <a:avLst>
              <a:gd name="adj" fmla="val 0"/>
            </a:avLst>
          </a:prstGeom>
          <a:solidFill>
            <a:srgbClr val="485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Bibliography</a:t>
            </a:r>
          </a:p>
        </p:txBody>
      </p:sp>
    </p:spTree>
    <p:extLst>
      <p:ext uri="{BB962C8B-B14F-4D97-AF65-F5344CB8AC3E}">
        <p14:creationId xmlns:p14="http://schemas.microsoft.com/office/powerpoint/2010/main" val="1388860337"/>
      </p:ext>
    </p:extLst>
  </p:cSld>
  <p:clrMap bg1="lt1" tx1="dk1" bg2="lt2" tx2="dk2" accent1="accent1" accent2="accent2" accent3="accent3" accent4="accent4" accent5="accent5" accent6="accent6" hlink="hlink" folHlink="folHlink"/>
  <p:sldLayoutIdLst>
    <p:sldLayoutId id="2147483670" r:id="rId1"/>
  </p:sldLayoutIdLst>
  <p:hf hdr="0"/>
  <p:txStyles>
    <p:title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53.png"/><Relationship Id="rId10" Type="http://schemas.openxmlformats.org/officeDocument/2006/relationships/image" Target="../media/image55.png"/><Relationship Id="rId4" Type="http://schemas.openxmlformats.org/officeDocument/2006/relationships/image" Target="../media/image50.png"/><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53.png"/><Relationship Id="rId10" Type="http://schemas.openxmlformats.org/officeDocument/2006/relationships/image" Target="../media/image57.emf"/><Relationship Id="rId4" Type="http://schemas.openxmlformats.org/officeDocument/2006/relationships/image" Target="../media/image50.png"/><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4.wdp"/><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57.emf"/><Relationship Id="rId4" Type="http://schemas.openxmlformats.org/officeDocument/2006/relationships/image" Target="../media/image50.png"/><Relationship Id="rId9" Type="http://schemas.microsoft.com/office/2007/relationships/hdphoto" Target="../media/hdphoto6.wdp"/></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hdphoto" Target="../media/hdphoto9.wdp"/><Relationship Id="rId18" Type="http://schemas.openxmlformats.org/officeDocument/2006/relationships/image" Target="../media/image65.png"/><Relationship Id="rId3" Type="http://schemas.openxmlformats.org/officeDocument/2006/relationships/image" Target="../media/image44.png"/><Relationship Id="rId7" Type="http://schemas.microsoft.com/office/2007/relationships/hdphoto" Target="../media/hdphoto5.wdp"/><Relationship Id="rId12" Type="http://schemas.openxmlformats.org/officeDocument/2006/relationships/image" Target="../media/image61.png"/><Relationship Id="rId17" Type="http://schemas.openxmlformats.org/officeDocument/2006/relationships/image" Target="../media/image64.png"/><Relationship Id="rId2" Type="http://schemas.openxmlformats.org/officeDocument/2006/relationships/notesSlide" Target="../notesSlides/notesSlide13.xml"/><Relationship Id="rId16"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54.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10.wdp"/><Relationship Id="rId10" Type="http://schemas.openxmlformats.org/officeDocument/2006/relationships/image" Target="../media/image60.png"/><Relationship Id="rId4" Type="http://schemas.openxmlformats.org/officeDocument/2006/relationships/image" Target="../media/image59.png"/><Relationship Id="rId9" Type="http://schemas.microsoft.com/office/2007/relationships/hdphoto" Target="../media/hdphoto6.wdp"/><Relationship Id="rId1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hdphoto" Target="../media/hdphoto9.wdp"/><Relationship Id="rId18" Type="http://schemas.openxmlformats.org/officeDocument/2006/relationships/image" Target="../media/image65.png"/><Relationship Id="rId3" Type="http://schemas.openxmlformats.org/officeDocument/2006/relationships/image" Target="../media/image44.png"/><Relationship Id="rId7" Type="http://schemas.microsoft.com/office/2007/relationships/hdphoto" Target="../media/hdphoto5.wdp"/><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4.xml"/><Relationship Id="rId16"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54.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10.wdp"/><Relationship Id="rId10" Type="http://schemas.openxmlformats.org/officeDocument/2006/relationships/image" Target="../media/image60.png"/><Relationship Id="rId4" Type="http://schemas.openxmlformats.org/officeDocument/2006/relationships/image" Target="../media/image59.png"/><Relationship Id="rId9" Type="http://schemas.microsoft.com/office/2007/relationships/hdphoto" Target="../media/hdphoto6.wdp"/><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5.png"/><Relationship Id="rId3" Type="http://schemas.openxmlformats.org/officeDocument/2006/relationships/image" Target="../media/image44.png"/><Relationship Id="rId7" Type="http://schemas.microsoft.com/office/2007/relationships/hdphoto" Target="../media/hdphoto5.wdp"/><Relationship Id="rId12"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4.png"/><Relationship Id="rId11" Type="http://schemas.microsoft.com/office/2007/relationships/hdphoto" Target="../media/hdphoto8.wdp"/><Relationship Id="rId5" Type="http://schemas.microsoft.com/office/2007/relationships/hdphoto" Target="../media/hdphoto7.wdp"/><Relationship Id="rId10" Type="http://schemas.openxmlformats.org/officeDocument/2006/relationships/image" Target="../media/image60.png"/><Relationship Id="rId4" Type="http://schemas.openxmlformats.org/officeDocument/2006/relationships/image" Target="../media/image59.png"/><Relationship Id="rId9" Type="http://schemas.microsoft.com/office/2007/relationships/hdphoto" Target="../media/hdphoto6.wdp"/></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8.jpg"/><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28.svg"/><Relationship Id="rId5" Type="http://schemas.openxmlformats.org/officeDocument/2006/relationships/image" Target="../media/image70.png"/><Relationship Id="rId10" Type="http://schemas.openxmlformats.org/officeDocument/2006/relationships/image" Target="../media/image27.png"/><Relationship Id="rId4" Type="http://schemas.openxmlformats.org/officeDocument/2006/relationships/image" Target="../media/image69.png"/><Relationship Id="rId9" Type="http://schemas.openxmlformats.org/officeDocument/2006/relationships/image" Target="../media/image32.sv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13" Type="http://schemas.microsoft.com/office/2007/relationships/hdphoto" Target="../media/hdphoto13.wdp"/><Relationship Id="rId3" Type="http://schemas.openxmlformats.org/officeDocument/2006/relationships/image" Target="../media/image73.jpg"/><Relationship Id="rId7" Type="http://schemas.microsoft.com/office/2007/relationships/hdphoto" Target="../media/hdphoto11.wdp"/><Relationship Id="rId12"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75.png"/><Relationship Id="rId11" Type="http://schemas.openxmlformats.org/officeDocument/2006/relationships/image" Target="../media/image78.png"/><Relationship Id="rId5" Type="http://schemas.openxmlformats.org/officeDocument/2006/relationships/image" Target="../media/image74.png"/><Relationship Id="rId10" Type="http://schemas.microsoft.com/office/2007/relationships/hdphoto" Target="../media/hdphoto12.wdp"/><Relationship Id="rId4" Type="http://schemas.openxmlformats.org/officeDocument/2006/relationships/image" Target="../media/image68.jpg"/><Relationship Id="rId9"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6.png"/><Relationship Id="rId3" Type="http://schemas.openxmlformats.org/officeDocument/2006/relationships/image" Target="../media/image68.jpg"/><Relationship Id="rId7" Type="http://schemas.openxmlformats.org/officeDocument/2006/relationships/image" Target="../media/image67.png"/><Relationship Id="rId12" Type="http://schemas.microsoft.com/office/2007/relationships/hdphoto" Target="../media/hdphoto15.wdp"/><Relationship Id="rId2" Type="http://schemas.openxmlformats.org/officeDocument/2006/relationships/notesSlide" Target="../notesSlides/notesSlide18.xml"/><Relationship Id="rId16" Type="http://schemas.microsoft.com/office/2007/relationships/hdphoto" Target="../media/hdphoto17.wdp"/><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image" Target="../media/image85.png"/><Relationship Id="rId5" Type="http://schemas.openxmlformats.org/officeDocument/2006/relationships/image" Target="../media/image81.svg"/><Relationship Id="rId15" Type="http://schemas.openxmlformats.org/officeDocument/2006/relationships/image" Target="../media/image87.png"/><Relationship Id="rId10" Type="http://schemas.microsoft.com/office/2007/relationships/hdphoto" Target="../media/hdphoto14.wdp"/><Relationship Id="rId4" Type="http://schemas.openxmlformats.org/officeDocument/2006/relationships/image" Target="../media/image80.png"/><Relationship Id="rId9" Type="http://schemas.openxmlformats.org/officeDocument/2006/relationships/image" Target="../media/image84.png"/><Relationship Id="rId14" Type="http://schemas.microsoft.com/office/2007/relationships/hdphoto" Target="../media/hdphoto16.wdp"/></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81.svg"/><Relationship Id="rId18" Type="http://schemas.openxmlformats.org/officeDocument/2006/relationships/image" Target="../media/image77.png"/><Relationship Id="rId3" Type="http://schemas.openxmlformats.org/officeDocument/2006/relationships/image" Target="../media/image88.jpeg"/><Relationship Id="rId21" Type="http://schemas.openxmlformats.org/officeDocument/2006/relationships/image" Target="../media/image79.png"/><Relationship Id="rId7" Type="http://schemas.microsoft.com/office/2007/relationships/hdphoto" Target="../media/hdphoto5.wdp"/><Relationship Id="rId12" Type="http://schemas.openxmlformats.org/officeDocument/2006/relationships/image" Target="../media/image80.png"/><Relationship Id="rId17" Type="http://schemas.openxmlformats.org/officeDocument/2006/relationships/image" Target="../media/image76.png"/><Relationship Id="rId2" Type="http://schemas.openxmlformats.org/officeDocument/2006/relationships/notesSlide" Target="../notesSlides/notesSlide19.xml"/><Relationship Id="rId16" Type="http://schemas.microsoft.com/office/2007/relationships/hdphoto" Target="../media/hdphoto11.wdp"/><Relationship Id="rId20"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54.png"/><Relationship Id="rId11" Type="http://schemas.microsoft.com/office/2007/relationships/hdphoto" Target="../media/hdphoto8.wdp"/><Relationship Id="rId5" Type="http://schemas.microsoft.com/office/2007/relationships/hdphoto" Target="../media/hdphoto7.wdp"/><Relationship Id="rId15" Type="http://schemas.openxmlformats.org/officeDocument/2006/relationships/image" Target="../media/image75.png"/><Relationship Id="rId23" Type="http://schemas.openxmlformats.org/officeDocument/2006/relationships/image" Target="../media/image89.png"/><Relationship Id="rId10" Type="http://schemas.openxmlformats.org/officeDocument/2006/relationships/image" Target="../media/image60.png"/><Relationship Id="rId19" Type="http://schemas.microsoft.com/office/2007/relationships/hdphoto" Target="../media/hdphoto12.wdp"/><Relationship Id="rId4" Type="http://schemas.openxmlformats.org/officeDocument/2006/relationships/image" Target="../media/image59.png"/><Relationship Id="rId9" Type="http://schemas.microsoft.com/office/2007/relationships/hdphoto" Target="../media/hdphoto6.wdp"/><Relationship Id="rId14" Type="http://schemas.openxmlformats.org/officeDocument/2006/relationships/image" Target="../media/image67.png"/><Relationship Id="rId22" Type="http://schemas.microsoft.com/office/2007/relationships/hdphoto" Target="../media/hdphoto13.wdp"/></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9.png"/><Relationship Id="rId21"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2.svg"/><Relationship Id="rId25" Type="http://schemas.openxmlformats.org/officeDocument/2006/relationships/image" Target="../media/image30.sv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sv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29.png"/><Relationship Id="rId5" Type="http://schemas.openxmlformats.org/officeDocument/2006/relationships/image" Target="../media/image11.jpg"/><Relationship Id="rId15" Type="http://schemas.openxmlformats.org/officeDocument/2006/relationships/image" Target="../media/image20.svg"/><Relationship Id="rId23" Type="http://schemas.openxmlformats.org/officeDocument/2006/relationships/image" Target="../media/image28.sv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4.svg"/><Relationship Id="rId31" Type="http://schemas.openxmlformats.org/officeDocument/2006/relationships/image" Target="../media/image36.svg"/><Relationship Id="rId4" Type="http://schemas.openxmlformats.org/officeDocument/2006/relationships/image" Target="../media/image10.svg"/><Relationship Id="rId9" Type="http://schemas.openxmlformats.org/officeDocument/2006/relationships/image" Target="../media/image15.sv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svg"/><Relationship Id="rId30" Type="http://schemas.openxmlformats.org/officeDocument/2006/relationships/image" Target="../media/image35.png"/></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81.svg"/><Relationship Id="rId18" Type="http://schemas.openxmlformats.org/officeDocument/2006/relationships/image" Target="../media/image77.png"/><Relationship Id="rId3" Type="http://schemas.openxmlformats.org/officeDocument/2006/relationships/image" Target="../media/image88.jpeg"/><Relationship Id="rId21" Type="http://schemas.openxmlformats.org/officeDocument/2006/relationships/image" Target="../media/image79.png"/><Relationship Id="rId7" Type="http://schemas.microsoft.com/office/2007/relationships/hdphoto" Target="../media/hdphoto5.wdp"/><Relationship Id="rId12" Type="http://schemas.openxmlformats.org/officeDocument/2006/relationships/image" Target="../media/image80.png"/><Relationship Id="rId17" Type="http://schemas.openxmlformats.org/officeDocument/2006/relationships/image" Target="../media/image76.png"/><Relationship Id="rId2" Type="http://schemas.openxmlformats.org/officeDocument/2006/relationships/notesSlide" Target="../notesSlides/notesSlide20.xml"/><Relationship Id="rId16" Type="http://schemas.microsoft.com/office/2007/relationships/hdphoto" Target="../media/hdphoto11.wdp"/><Relationship Id="rId20"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54.png"/><Relationship Id="rId11" Type="http://schemas.microsoft.com/office/2007/relationships/hdphoto" Target="../media/hdphoto8.wdp"/><Relationship Id="rId5" Type="http://schemas.microsoft.com/office/2007/relationships/hdphoto" Target="../media/hdphoto7.wdp"/><Relationship Id="rId15" Type="http://schemas.openxmlformats.org/officeDocument/2006/relationships/image" Target="../media/image75.png"/><Relationship Id="rId23" Type="http://schemas.openxmlformats.org/officeDocument/2006/relationships/image" Target="../media/image90.png"/><Relationship Id="rId10" Type="http://schemas.openxmlformats.org/officeDocument/2006/relationships/image" Target="../media/image60.png"/><Relationship Id="rId19" Type="http://schemas.microsoft.com/office/2007/relationships/hdphoto" Target="../media/hdphoto12.wdp"/><Relationship Id="rId4" Type="http://schemas.openxmlformats.org/officeDocument/2006/relationships/image" Target="../media/image59.png"/><Relationship Id="rId9" Type="http://schemas.microsoft.com/office/2007/relationships/hdphoto" Target="../media/hdphoto6.wdp"/><Relationship Id="rId14" Type="http://schemas.openxmlformats.org/officeDocument/2006/relationships/image" Target="../media/image67.png"/><Relationship Id="rId22" Type="http://schemas.microsoft.com/office/2007/relationships/hdphoto" Target="../media/hdphoto13.wdp"/></Relationships>
</file>

<file path=ppt/slides/_rels/slide21.xml.rels><?xml version="1.0" encoding="UTF-8" standalone="yes"?>
<Relationships xmlns="http://schemas.openxmlformats.org/package/2006/relationships"><Relationship Id="rId8" Type="http://schemas.microsoft.com/office/2007/relationships/hdphoto" Target="../media/hdphoto20.wdp"/><Relationship Id="rId13" Type="http://schemas.openxmlformats.org/officeDocument/2006/relationships/image" Target="../media/image96.png"/><Relationship Id="rId18" Type="http://schemas.microsoft.com/office/2007/relationships/hdphoto" Target="../media/hdphoto25.wdp"/><Relationship Id="rId3" Type="http://schemas.openxmlformats.org/officeDocument/2006/relationships/image" Target="../media/image91.png"/><Relationship Id="rId7" Type="http://schemas.openxmlformats.org/officeDocument/2006/relationships/image" Target="../media/image93.png"/><Relationship Id="rId12" Type="http://schemas.microsoft.com/office/2007/relationships/hdphoto" Target="../media/hdphoto22.wdp"/><Relationship Id="rId17" Type="http://schemas.openxmlformats.org/officeDocument/2006/relationships/image" Target="../media/image98.png"/><Relationship Id="rId2" Type="http://schemas.openxmlformats.org/officeDocument/2006/relationships/notesSlide" Target="../notesSlides/notesSlide21.xml"/><Relationship Id="rId16" Type="http://schemas.microsoft.com/office/2007/relationships/hdphoto" Target="../media/hdphoto24.wdp"/><Relationship Id="rId1" Type="http://schemas.openxmlformats.org/officeDocument/2006/relationships/slideLayout" Target="../slideLayouts/slideLayout2.xml"/><Relationship Id="rId6" Type="http://schemas.microsoft.com/office/2007/relationships/hdphoto" Target="../media/hdphoto19.wdp"/><Relationship Id="rId11" Type="http://schemas.openxmlformats.org/officeDocument/2006/relationships/image" Target="../media/image95.png"/><Relationship Id="rId5" Type="http://schemas.openxmlformats.org/officeDocument/2006/relationships/image" Target="../media/image92.png"/><Relationship Id="rId15" Type="http://schemas.openxmlformats.org/officeDocument/2006/relationships/image" Target="../media/image97.png"/><Relationship Id="rId10" Type="http://schemas.microsoft.com/office/2007/relationships/hdphoto" Target="../media/hdphoto21.wdp"/><Relationship Id="rId4" Type="http://schemas.microsoft.com/office/2007/relationships/hdphoto" Target="../media/hdphoto18.wdp"/><Relationship Id="rId9" Type="http://schemas.openxmlformats.org/officeDocument/2006/relationships/image" Target="../media/image94.png"/><Relationship Id="rId14" Type="http://schemas.microsoft.com/office/2007/relationships/hdphoto" Target="../media/hdphoto23.wdp"/></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00.svg"/></Relationships>
</file>

<file path=ppt/slides/_rels/slide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sv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sv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E5D638-FC86-3077-2E9A-9E04796B765E}"/>
              </a:ext>
            </a:extLst>
          </p:cNvPr>
          <p:cNvSpPr>
            <a:spLocks noGrp="1"/>
          </p:cNvSpPr>
          <p:nvPr>
            <p:ph type="body" sz="quarter" idx="10"/>
          </p:nvPr>
        </p:nvSpPr>
        <p:spPr>
          <a:xfrm>
            <a:off x="0" y="2517998"/>
            <a:ext cx="9153525" cy="1414713"/>
          </a:xfrm>
        </p:spPr>
        <p:txBody>
          <a:bodyPr/>
          <a:lstStyle/>
          <a:p>
            <a:pPr marL="0" indent="0" algn="ctr">
              <a:buNone/>
            </a:pPr>
            <a:r>
              <a:rPr lang="en-US" sz="3600" dirty="0"/>
              <a:t>Biomechanical Response of Human Skin: </a:t>
            </a:r>
            <a:br>
              <a:rPr lang="en-US" sz="3600" dirty="0"/>
            </a:br>
            <a:r>
              <a:rPr lang="en-US" sz="3600" dirty="0"/>
              <a:t>A Hierarchical Porous Media Framework.</a:t>
            </a:r>
          </a:p>
        </p:txBody>
      </p:sp>
      <p:sp>
        <p:nvSpPr>
          <p:cNvPr id="3" name="Text Placeholder 2">
            <a:extLst>
              <a:ext uri="{FF2B5EF4-FFF2-40B4-BE49-F238E27FC236}">
                <a16:creationId xmlns:a16="http://schemas.microsoft.com/office/drawing/2014/main" id="{3184D550-8915-7171-CBB5-A64EFBC0322F}"/>
              </a:ext>
            </a:extLst>
          </p:cNvPr>
          <p:cNvSpPr>
            <a:spLocks noGrp="1"/>
          </p:cNvSpPr>
          <p:nvPr>
            <p:ph type="body" sz="quarter" idx="11"/>
          </p:nvPr>
        </p:nvSpPr>
        <p:spPr>
          <a:xfrm>
            <a:off x="0" y="5656254"/>
            <a:ext cx="9153525" cy="400110"/>
          </a:xfrm>
        </p:spPr>
        <p:txBody>
          <a:bodyPr/>
          <a:lstStyle/>
          <a:p>
            <a:pPr marL="0" indent="0" algn="ctr">
              <a:buNone/>
            </a:pPr>
            <a:r>
              <a:rPr lang="fr-FR" dirty="0"/>
              <a:t>AFR-FNR 17013182</a:t>
            </a:r>
          </a:p>
        </p:txBody>
      </p:sp>
      <p:sp>
        <p:nvSpPr>
          <p:cNvPr id="4" name="TextBox 3">
            <a:extLst>
              <a:ext uri="{FF2B5EF4-FFF2-40B4-BE49-F238E27FC236}">
                <a16:creationId xmlns:a16="http://schemas.microsoft.com/office/drawing/2014/main" id="{0AE1C782-8EB5-E646-6D88-181D19B0CBEE}"/>
              </a:ext>
            </a:extLst>
          </p:cNvPr>
          <p:cNvSpPr txBox="1"/>
          <p:nvPr/>
        </p:nvSpPr>
        <p:spPr>
          <a:xfrm>
            <a:off x="0" y="4048165"/>
            <a:ext cx="9153525" cy="400110"/>
          </a:xfrm>
          <a:prstGeom prst="rect">
            <a:avLst/>
          </a:prstGeom>
          <a:noFill/>
        </p:spPr>
        <p:txBody>
          <a:bodyPr wrap="square" rtlCol="0">
            <a:spAutoFit/>
          </a:bodyPr>
          <a:lstStyle/>
          <a:p>
            <a:pPr algn="ctr"/>
            <a:r>
              <a:rPr lang="fr-FR" sz="2000" dirty="0">
                <a:solidFill>
                  <a:srgbClr val="485C6A"/>
                </a:solidFill>
                <a:latin typeface="Arial" panose="020B0604020202020204" pitchFamily="34" charset="0"/>
                <a:cs typeface="Arial" panose="020B0604020202020204" pitchFamily="34" charset="0"/>
              </a:rPr>
              <a:t>Thomas Lavigne</a:t>
            </a:r>
          </a:p>
        </p:txBody>
      </p:sp>
      <p:sp>
        <p:nvSpPr>
          <p:cNvPr id="6" name="TextBox 5">
            <a:extLst>
              <a:ext uri="{FF2B5EF4-FFF2-40B4-BE49-F238E27FC236}">
                <a16:creationId xmlns:a16="http://schemas.microsoft.com/office/drawing/2014/main" id="{9F51F140-EF08-9F54-DCB6-5F82A0744A6A}"/>
              </a:ext>
            </a:extLst>
          </p:cNvPr>
          <p:cNvSpPr txBox="1"/>
          <p:nvPr/>
        </p:nvSpPr>
        <p:spPr>
          <a:xfrm>
            <a:off x="1" y="4656062"/>
            <a:ext cx="9153524" cy="738664"/>
          </a:xfrm>
          <a:prstGeom prst="rect">
            <a:avLst/>
          </a:prstGeom>
          <a:noFill/>
        </p:spPr>
        <p:txBody>
          <a:bodyPr wrap="square" numCol="1" rtlCol="0">
            <a:spAutoFit/>
          </a:bodyPr>
          <a:lstStyle/>
          <a:p>
            <a:pPr algn="ctr"/>
            <a:r>
              <a:rPr lang="fr-FR" sz="1400" b="1" dirty="0">
                <a:solidFill>
                  <a:srgbClr val="485C6A"/>
                </a:solidFill>
                <a:latin typeface="Arial" panose="020B0604020202020204" pitchFamily="34" charset="0"/>
                <a:cs typeface="Arial" panose="020B0604020202020204" pitchFamily="34" charset="0"/>
              </a:rPr>
              <a:t>Supervisors:</a:t>
            </a:r>
            <a:r>
              <a:rPr lang="fr-FR" sz="1400" dirty="0">
                <a:solidFill>
                  <a:srgbClr val="485C6A"/>
                </a:solidFill>
                <a:latin typeface="Arial" panose="020B0604020202020204" pitchFamily="34" charset="0"/>
                <a:cs typeface="Arial" panose="020B0604020202020204" pitchFamily="34" charset="0"/>
              </a:rPr>
              <a:t> </a:t>
            </a:r>
            <a:r>
              <a:rPr lang="fr-FR" sz="1400" i="1" dirty="0">
                <a:solidFill>
                  <a:srgbClr val="485C6A"/>
                </a:solidFill>
                <a:latin typeface="Arial" panose="020B0604020202020204" pitchFamily="34" charset="0"/>
                <a:cs typeface="Arial" panose="020B0604020202020204" pitchFamily="34" charset="0"/>
              </a:rPr>
              <a:t>S. Bordas, P-Y. Rohan, G. Sciumè</a:t>
            </a:r>
            <a:br>
              <a:rPr lang="fr-FR" sz="1400" dirty="0">
                <a:solidFill>
                  <a:srgbClr val="485C6A"/>
                </a:solidFill>
                <a:latin typeface="Arial" panose="020B0604020202020204" pitchFamily="34" charset="0"/>
                <a:cs typeface="Arial" panose="020B0604020202020204" pitchFamily="34" charset="0"/>
              </a:rPr>
            </a:br>
            <a:br>
              <a:rPr lang="fr-FR" sz="1400" dirty="0">
                <a:solidFill>
                  <a:srgbClr val="485C6A"/>
                </a:solidFill>
                <a:latin typeface="Arial" panose="020B0604020202020204" pitchFamily="34" charset="0"/>
                <a:cs typeface="Arial" panose="020B0604020202020204" pitchFamily="34" charset="0"/>
              </a:rPr>
            </a:br>
            <a:r>
              <a:rPr lang="fr-FR" sz="1400" b="1" dirty="0">
                <a:solidFill>
                  <a:srgbClr val="485C6A"/>
                </a:solidFill>
                <a:latin typeface="Arial" panose="020B0604020202020204" pitchFamily="34" charset="0"/>
                <a:cs typeface="Arial" panose="020B0604020202020204" pitchFamily="34" charset="0"/>
              </a:rPr>
              <a:t>Jury and guests: </a:t>
            </a:r>
            <a:r>
              <a:rPr lang="fr-FR" sz="1400" i="1" dirty="0">
                <a:solidFill>
                  <a:srgbClr val="485C6A"/>
                </a:solidFill>
                <a:latin typeface="Arial" panose="020B0604020202020204" pitchFamily="34" charset="0"/>
                <a:cs typeface="Arial" panose="020B0604020202020204" pitchFamily="34" charset="0"/>
              </a:rPr>
              <a:t>C. Vincenot, S. Avril, Y. Payan, S. Budday, S. Laporte</a:t>
            </a:r>
          </a:p>
        </p:txBody>
      </p:sp>
      <p:cxnSp>
        <p:nvCxnSpPr>
          <p:cNvPr id="7" name="Straight Connector 6">
            <a:extLst>
              <a:ext uri="{FF2B5EF4-FFF2-40B4-BE49-F238E27FC236}">
                <a16:creationId xmlns:a16="http://schemas.microsoft.com/office/drawing/2014/main" id="{68646778-A8ED-0E0E-BCFE-9239F137FB4A}"/>
              </a:ext>
            </a:extLst>
          </p:cNvPr>
          <p:cNvCxnSpPr>
            <a:cxnSpLocks/>
          </p:cNvCxnSpPr>
          <p:nvPr/>
        </p:nvCxnSpPr>
        <p:spPr>
          <a:xfrm>
            <a:off x="3850898" y="3932711"/>
            <a:ext cx="1451728" cy="0"/>
          </a:xfrm>
          <a:prstGeom prst="line">
            <a:avLst/>
          </a:prstGeom>
          <a:ln>
            <a:solidFill>
              <a:srgbClr val="485C6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61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35A0A-0A48-1627-5023-A84CD507E5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B8F76-6769-BB38-E860-5BD0333395EB}"/>
              </a:ext>
            </a:extLst>
          </p:cNvPr>
          <p:cNvSpPr>
            <a:spLocks noGrp="1"/>
          </p:cNvSpPr>
          <p:nvPr>
            <p:ph type="title"/>
          </p:nvPr>
        </p:nvSpPr>
        <p:spPr/>
        <p:txBody>
          <a:bodyPr/>
          <a:lstStyle/>
          <a:p>
            <a:r>
              <a:rPr lang="fr-FR" dirty="0"/>
              <a:t>The Human skin as a </a:t>
            </a:r>
            <a:r>
              <a:rPr lang="fr-FR" dirty="0" err="1"/>
              <a:t>sponge</a:t>
            </a:r>
            <a:endParaRPr lang="en-GB" dirty="0"/>
          </a:p>
        </p:txBody>
      </p:sp>
      <p:sp>
        <p:nvSpPr>
          <p:cNvPr id="3" name="Date Placeholder 2">
            <a:extLst>
              <a:ext uri="{FF2B5EF4-FFF2-40B4-BE49-F238E27FC236}">
                <a16:creationId xmlns:a16="http://schemas.microsoft.com/office/drawing/2014/main" id="{E651D09D-6CB4-A898-D18E-2292C2409B9E}"/>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2D3CD85C-D841-9D72-2435-54E2418EBCB5}"/>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72570CEF-9F17-6B31-365D-B34AD506CD0F}"/>
              </a:ext>
            </a:extLst>
          </p:cNvPr>
          <p:cNvSpPr>
            <a:spLocks noGrp="1"/>
          </p:cNvSpPr>
          <p:nvPr>
            <p:ph type="sldNum" sz="quarter" idx="12"/>
          </p:nvPr>
        </p:nvSpPr>
        <p:spPr/>
        <p:txBody>
          <a:bodyPr/>
          <a:lstStyle/>
          <a:p>
            <a:fld id="{1C96B271-48F2-4EBC-90C1-CA6B138C6EC9}" type="slidenum">
              <a:rPr lang="fr-FR" smtClean="0"/>
              <a:pPr/>
              <a:t>10</a:t>
            </a:fld>
            <a:endParaRPr lang="fr-FR">
              <a:latin typeface="Bahnschrift Light" panose="020B0502040204020203" pitchFamily="34" charset="0"/>
            </a:endParaRPr>
          </a:p>
        </p:txBody>
      </p:sp>
      <p:pic>
        <p:nvPicPr>
          <p:cNvPr id="44" name="Picture Placeholder 43" descr="A close-up of a blood vessels&#10;&#10;AI-generated content may be incorrect.">
            <a:extLst>
              <a:ext uri="{FF2B5EF4-FFF2-40B4-BE49-F238E27FC236}">
                <a16:creationId xmlns:a16="http://schemas.microsoft.com/office/drawing/2014/main" id="{88F49367-5756-DE95-44B4-18248AC8B70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4" b="214"/>
          <a:stretch>
            <a:fillRect/>
          </a:stretch>
        </p:blipFill>
        <p:spPr/>
      </p:pic>
      <p:grpSp>
        <p:nvGrpSpPr>
          <p:cNvPr id="7" name="Groupe 57">
            <a:extLst>
              <a:ext uri="{FF2B5EF4-FFF2-40B4-BE49-F238E27FC236}">
                <a16:creationId xmlns:a16="http://schemas.microsoft.com/office/drawing/2014/main" id="{F6339009-FB02-6C0B-E2B3-7A03EC3EACD6}"/>
              </a:ext>
            </a:extLst>
          </p:cNvPr>
          <p:cNvGrpSpPr/>
          <p:nvPr/>
        </p:nvGrpSpPr>
        <p:grpSpPr>
          <a:xfrm>
            <a:off x="457200" y="1348425"/>
            <a:ext cx="4509283" cy="4724492"/>
            <a:chOff x="457200" y="1348425"/>
            <a:chExt cx="4509283" cy="4724492"/>
          </a:xfrm>
        </p:grpSpPr>
        <p:pic>
          <p:nvPicPr>
            <p:cNvPr id="8" name="Image 21">
              <a:extLst>
                <a:ext uri="{FF2B5EF4-FFF2-40B4-BE49-F238E27FC236}">
                  <a16:creationId xmlns:a16="http://schemas.microsoft.com/office/drawing/2014/main" id="{03148A81-CD0E-3D11-D637-6999C9621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348425"/>
              <a:ext cx="1546638" cy="3523784"/>
            </a:xfrm>
            <a:prstGeom prst="rect">
              <a:avLst/>
            </a:prstGeom>
          </p:spPr>
        </p:pic>
        <p:grpSp>
          <p:nvGrpSpPr>
            <p:cNvPr id="9" name="Groupe 48">
              <a:extLst>
                <a:ext uri="{FF2B5EF4-FFF2-40B4-BE49-F238E27FC236}">
                  <a16:creationId xmlns:a16="http://schemas.microsoft.com/office/drawing/2014/main" id="{59783B39-7441-9523-F8B1-F6F5E97ACE7B}"/>
                </a:ext>
              </a:extLst>
            </p:cNvPr>
            <p:cNvGrpSpPr/>
            <p:nvPr/>
          </p:nvGrpSpPr>
          <p:grpSpPr>
            <a:xfrm rot="207905">
              <a:off x="1091832" y="3216718"/>
              <a:ext cx="3604362" cy="2760132"/>
              <a:chOff x="1247039" y="2590800"/>
              <a:chExt cx="3604362" cy="2760132"/>
            </a:xfrm>
          </p:grpSpPr>
          <p:sp>
            <p:nvSpPr>
              <p:cNvPr id="11" name="Forme libre : forme 49">
                <a:extLst>
                  <a:ext uri="{FF2B5EF4-FFF2-40B4-BE49-F238E27FC236}">
                    <a16:creationId xmlns:a16="http://schemas.microsoft.com/office/drawing/2014/main" id="{78F12C3C-4C1A-0E5D-3B5D-32F5B2A3B2F1}"/>
                  </a:ext>
                </a:extLst>
              </p:cNvPr>
              <p:cNvSpPr/>
              <p:nvPr/>
            </p:nvSpPr>
            <p:spPr>
              <a:xfrm>
                <a:off x="1253068" y="2599265"/>
                <a:ext cx="3598333" cy="2751667"/>
              </a:xfrm>
              <a:custGeom>
                <a:avLst/>
                <a:gdLst>
                  <a:gd name="connsiteX0" fmla="*/ 287866 w 3598333"/>
                  <a:gd name="connsiteY0" fmla="*/ 0 h 2734734"/>
                  <a:gd name="connsiteX1" fmla="*/ 3598333 w 3598333"/>
                  <a:gd name="connsiteY1" fmla="*/ 1329267 h 2734734"/>
                  <a:gd name="connsiteX2" fmla="*/ 2997200 w 3598333"/>
                  <a:gd name="connsiteY2" fmla="*/ 2734734 h 2734734"/>
                  <a:gd name="connsiteX3" fmla="*/ 0 w 3598333"/>
                  <a:gd name="connsiteY3" fmla="*/ 262467 h 2734734"/>
                  <a:gd name="connsiteX4" fmla="*/ 287866 w 3598333"/>
                  <a:gd name="connsiteY4" fmla="*/ 270934 h 2734734"/>
                  <a:gd name="connsiteX5" fmla="*/ 287866 w 3598333"/>
                  <a:gd name="connsiteY5" fmla="*/ 0 h 2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333" h="2734734">
                    <a:moveTo>
                      <a:pt x="287866" y="0"/>
                    </a:moveTo>
                    <a:lnTo>
                      <a:pt x="3598333" y="1329267"/>
                    </a:lnTo>
                    <a:lnTo>
                      <a:pt x="2997200" y="2734734"/>
                    </a:lnTo>
                    <a:lnTo>
                      <a:pt x="0" y="262467"/>
                    </a:lnTo>
                    <a:lnTo>
                      <a:pt x="287866" y="270934"/>
                    </a:lnTo>
                    <a:lnTo>
                      <a:pt x="287866"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50">
                <a:extLst>
                  <a:ext uri="{FF2B5EF4-FFF2-40B4-BE49-F238E27FC236}">
                    <a16:creationId xmlns:a16="http://schemas.microsoft.com/office/drawing/2014/main" id="{0D3FD63B-74B3-9913-A987-4B796180D16B}"/>
                  </a:ext>
                </a:extLst>
              </p:cNvPr>
              <p:cNvCxnSpPr>
                <a:cxnSpLocks/>
              </p:cNvCxnSpPr>
              <p:nvPr/>
            </p:nvCxnSpPr>
            <p:spPr>
              <a:xfrm>
                <a:off x="1535112" y="2590800"/>
                <a:ext cx="3257021"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51">
                <a:extLst>
                  <a:ext uri="{FF2B5EF4-FFF2-40B4-BE49-F238E27FC236}">
                    <a16:creationId xmlns:a16="http://schemas.microsoft.com/office/drawing/2014/main" id="{A49FDBEE-72EA-12C9-17C5-38A7BB44081E}"/>
                  </a:ext>
                </a:extLst>
              </p:cNvPr>
              <p:cNvCxnSpPr>
                <a:cxnSpLocks/>
              </p:cNvCxnSpPr>
              <p:nvPr/>
            </p:nvCxnSpPr>
            <p:spPr>
              <a:xfrm>
                <a:off x="1247039" y="2869141"/>
                <a:ext cx="2766161" cy="22912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0AD6D8C-98C1-E9B0-8BB8-B33602D661B3}"/>
                  </a:ext>
                </a:extLst>
              </p:cNvPr>
              <p:cNvSpPr/>
              <p:nvPr/>
            </p:nvSpPr>
            <p:spPr>
              <a:xfrm>
                <a:off x="1258887" y="2590800"/>
                <a:ext cx="276225" cy="26987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 name="Image 56">
              <a:extLst>
                <a:ext uri="{FF2B5EF4-FFF2-40B4-BE49-F238E27FC236}">
                  <a16:creationId xmlns:a16="http://schemas.microsoft.com/office/drawing/2014/main" id="{CB9C0183-EBE2-EDA1-5BAF-55D1B9F621D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 b="100000" l="0" r="100000">
                          <a14:foregroundMark x1="49609" y1="8008" x2="49609" y2="195"/>
                          <a14:foregroundMark x1="43848" y1="57227" x2="43848" y2="57227"/>
                          <a14:foregroundMark x1="59668" y1="50000" x2="59668" y2="50000"/>
                        </a14:backgroundRemoval>
                      </a14:imgEffect>
                    </a14:imgLayer>
                  </a14:imgProps>
                </a:ext>
                <a:ext uri="{28A0092B-C50C-407E-A947-70E740481C1C}">
                  <a14:useLocalDpi xmlns:a14="http://schemas.microsoft.com/office/drawing/2010/main" val="0"/>
                </a:ext>
              </a:extLst>
            </a:blip>
            <a:stretch>
              <a:fillRect/>
            </a:stretch>
          </p:blipFill>
          <p:spPr>
            <a:xfrm>
              <a:off x="3399739" y="4506173"/>
              <a:ext cx="1566744" cy="1566744"/>
            </a:xfrm>
            <a:prstGeom prst="rect">
              <a:avLst/>
            </a:prstGeom>
          </p:spPr>
        </p:pic>
      </p:grpSp>
      <p:pic>
        <p:nvPicPr>
          <p:cNvPr id="15" name="Image 60">
            <a:extLst>
              <a:ext uri="{FF2B5EF4-FFF2-40B4-BE49-F238E27FC236}">
                <a16:creationId xmlns:a16="http://schemas.microsoft.com/office/drawing/2014/main" id="{86A49000-6CEE-FBC4-AEC4-8A935A319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9453" y="3283571"/>
            <a:ext cx="1687367" cy="1714020"/>
          </a:xfrm>
          <a:prstGeom prst="rect">
            <a:avLst/>
          </a:prstGeom>
        </p:spPr>
      </p:pic>
      <p:sp>
        <p:nvSpPr>
          <p:cNvPr id="27" name="Rectangle: Rounded Corners 26">
            <a:extLst>
              <a:ext uri="{FF2B5EF4-FFF2-40B4-BE49-F238E27FC236}">
                <a16:creationId xmlns:a16="http://schemas.microsoft.com/office/drawing/2014/main" id="{59A20A08-0B74-B9CC-0F05-02B420F36BCE}"/>
              </a:ext>
            </a:extLst>
          </p:cNvPr>
          <p:cNvSpPr/>
          <p:nvPr/>
        </p:nvSpPr>
        <p:spPr>
          <a:xfrm>
            <a:off x="7219444" y="3119976"/>
            <a:ext cx="3721100" cy="1874174"/>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dirty="0" err="1">
                <a:solidFill>
                  <a:srgbClr val="485C6A"/>
                </a:solidFill>
              </a:rPr>
              <a:t>Mesoscale</a:t>
            </a:r>
            <a:r>
              <a:rPr lang="fr-FR" dirty="0">
                <a:solidFill>
                  <a:srgbClr val="485C6A"/>
                </a:solidFill>
              </a:rPr>
              <a:t> = </a:t>
            </a:r>
            <a:r>
              <a:rPr lang="en-US" dirty="0">
                <a:solidFill>
                  <a:srgbClr val="485C6A"/>
                </a:solidFill>
              </a:rPr>
              <a:t>Model equations</a:t>
            </a:r>
            <a:endParaRPr lang="fr-FR" dirty="0">
              <a:solidFill>
                <a:srgbClr val="485C6A"/>
              </a:solidFill>
            </a:endParaRPr>
          </a:p>
          <a:p>
            <a:endParaRPr lang="fr-FR" dirty="0">
              <a:solidFill>
                <a:srgbClr val="485C6A"/>
              </a:solidFill>
            </a:endParaRPr>
          </a:p>
        </p:txBody>
      </p:sp>
      <p:grpSp>
        <p:nvGrpSpPr>
          <p:cNvPr id="28" name="Group 27">
            <a:extLst>
              <a:ext uri="{FF2B5EF4-FFF2-40B4-BE49-F238E27FC236}">
                <a16:creationId xmlns:a16="http://schemas.microsoft.com/office/drawing/2014/main" id="{074D709F-D663-E8CB-B7B5-F87D1FC875A4}"/>
              </a:ext>
            </a:extLst>
          </p:cNvPr>
          <p:cNvGrpSpPr/>
          <p:nvPr/>
        </p:nvGrpSpPr>
        <p:grpSpPr>
          <a:xfrm>
            <a:off x="9188197" y="3846024"/>
            <a:ext cx="1588006" cy="1026185"/>
            <a:chOff x="6585527" y="2525480"/>
            <a:chExt cx="1005039" cy="676554"/>
          </a:xfrm>
        </p:grpSpPr>
        <p:pic>
          <p:nvPicPr>
            <p:cNvPr id="29" name="Picture 28">
              <a:extLst>
                <a:ext uri="{FF2B5EF4-FFF2-40B4-BE49-F238E27FC236}">
                  <a16:creationId xmlns:a16="http://schemas.microsoft.com/office/drawing/2014/main" id="{EDE3DCCD-5FDC-02C9-6D33-97CD82F9E14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778" b="91204" l="8929" r="96131">
                          <a14:foregroundMark x1="11905" y1="75926" x2="25298" y2="53704"/>
                          <a14:foregroundMark x1="25298" y1="53704" x2="85417" y2="31481"/>
                          <a14:foregroundMark x1="85417" y1="31481" x2="88393" y2="27315"/>
                          <a14:foregroundMark x1="22024" y1="86111" x2="40774" y2="54167"/>
                          <a14:foregroundMark x1="40774" y1="54167" x2="86607" y2="31944"/>
                          <a14:foregroundMark x1="86607" y1="31944" x2="75000" y2="10648"/>
                          <a14:foregroundMark x1="75000" y1="10648" x2="22024" y2="45370"/>
                          <a14:foregroundMark x1="22024" y1="45370" x2="10417" y2="60185"/>
                          <a14:foregroundMark x1="10417" y1="60185" x2="9226" y2="63889"/>
                          <a14:foregroundMark x1="12798" y1="79167" x2="23810" y2="57870"/>
                          <a14:foregroundMark x1="23810" y1="57870" x2="33929" y2="50463"/>
                          <a14:foregroundMark x1="42857" y1="87037" x2="58929" y2="67130"/>
                          <a14:foregroundMark x1="58929" y1="67130" x2="66964" y2="45833"/>
                          <a14:foregroundMark x1="66964" y1="45833" x2="50298" y2="63426"/>
                          <a14:foregroundMark x1="50298" y1="63426" x2="46726" y2="81019"/>
                          <a14:foregroundMark x1="42262" y1="91204" x2="42262" y2="91204"/>
                          <a14:foregroundMark x1="47321" y1="65741" x2="47321" y2="65741"/>
                          <a14:foregroundMark x1="45833" y1="64815" x2="45833" y2="64815"/>
                          <a14:foregroundMark x1="91369" y1="38889" x2="86012" y2="15278"/>
                          <a14:foregroundMark x1="86012" y1="15278" x2="81845" y2="11574"/>
                          <a14:foregroundMark x1="83631" y1="2778" x2="83631" y2="2778"/>
                          <a14:foregroundMark x1="92262" y1="21759" x2="88988" y2="37500"/>
                          <a14:foregroundMark x1="96131" y1="26389" x2="96131" y2="26389"/>
                        </a14:backgroundRemoval>
                      </a14:imgEffect>
                    </a14:imgLayer>
                  </a14:imgProps>
                </a:ext>
              </a:extLst>
            </a:blip>
            <a:stretch>
              <a:fillRect/>
            </a:stretch>
          </p:blipFill>
          <p:spPr>
            <a:xfrm>
              <a:off x="6585527" y="2525480"/>
              <a:ext cx="921384" cy="592318"/>
            </a:xfrm>
            <a:prstGeom prst="rect">
              <a:avLst/>
            </a:prstGeom>
          </p:spPr>
        </p:pic>
        <p:sp>
          <p:nvSpPr>
            <p:cNvPr id="30" name="TextBox 29">
              <a:extLst>
                <a:ext uri="{FF2B5EF4-FFF2-40B4-BE49-F238E27FC236}">
                  <a16:creationId xmlns:a16="http://schemas.microsoft.com/office/drawing/2014/main" id="{0ABECE9B-9CD9-DFB5-3944-1E153E96EBA5}"/>
                </a:ext>
              </a:extLst>
            </p:cNvPr>
            <p:cNvSpPr txBox="1"/>
            <p:nvPr/>
          </p:nvSpPr>
          <p:spPr>
            <a:xfrm>
              <a:off x="7046219" y="2832702"/>
              <a:ext cx="544347" cy="369332"/>
            </a:xfrm>
            <a:prstGeom prst="rect">
              <a:avLst/>
            </a:prstGeom>
            <a:noFill/>
          </p:spPr>
          <p:txBody>
            <a:bodyPr wrap="square" rtlCol="0">
              <a:spAutoFit/>
            </a:bodyPr>
            <a:lstStyle/>
            <a:p>
              <a:pPr algn="ctr"/>
              <a:r>
                <a:rPr lang="fr-FR" b="1" dirty="0">
                  <a:latin typeface="Freestyle Script" panose="030804020302050B0404" pitchFamily="66" charset="0"/>
                </a:rPr>
                <a:t>F(</a:t>
              </a:r>
              <a:r>
                <a:rPr lang="fr-FR" b="1" u="sng" dirty="0">
                  <a:latin typeface="Freestyle Script" panose="030804020302050B0404" pitchFamily="66" charset="0"/>
                </a:rPr>
                <a:t>x</a:t>
              </a:r>
              <a:r>
                <a:rPr lang="fr-FR" b="1" dirty="0">
                  <a:latin typeface="Freestyle Script" panose="030804020302050B0404" pitchFamily="66" charset="0"/>
                </a:rPr>
                <a:t>)</a:t>
              </a:r>
              <a:endParaRPr lang="en-GB" b="1" dirty="0">
                <a:latin typeface="Freestyle Script" panose="030804020302050B0404" pitchFamily="66" charset="0"/>
              </a:endParaRPr>
            </a:p>
          </p:txBody>
        </p:sp>
      </p:grpSp>
      <p:pic>
        <p:nvPicPr>
          <p:cNvPr id="31" name="Image 91">
            <a:extLst>
              <a:ext uri="{FF2B5EF4-FFF2-40B4-BE49-F238E27FC236}">
                <a16:creationId xmlns:a16="http://schemas.microsoft.com/office/drawing/2014/main" id="{7816DB3F-A64F-A88B-0CE7-F79A7C65580C}"/>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204" b="95911" l="2682" r="96169">
                        <a14:foregroundMark x1="8812" y1="69888" x2="8812" y2="69888"/>
                        <a14:foregroundMark x1="9195" y1="49814" x2="9195" y2="49814"/>
                        <a14:foregroundMark x1="3831" y1="56134" x2="3831" y2="56134"/>
                        <a14:foregroundMark x1="3065" y1="54647" x2="3065" y2="54647"/>
                        <a14:foregroundMark x1="92337" y1="40520" x2="92337" y2="40520"/>
                        <a14:foregroundMark x1="96169" y1="49814" x2="96169" y2="49814"/>
                        <a14:foregroundMark x1="92337" y1="71747" x2="92337" y2="71747"/>
                        <a14:foregroundMark x1="56705" y1="92565" x2="56705" y2="92565"/>
                        <a14:foregroundMark x1="51341" y1="95911" x2="51341" y2="95911"/>
                        <a14:foregroundMark x1="49425" y1="5204" x2="49425" y2="5204"/>
                      </a14:backgroundRemoval>
                    </a14:imgEffect>
                  </a14:imgLayer>
                </a14:imgProps>
              </a:ext>
            </a:extLst>
          </a:blip>
          <a:stretch>
            <a:fillRect/>
          </a:stretch>
        </p:blipFill>
        <p:spPr>
          <a:xfrm>
            <a:off x="7689130" y="3679832"/>
            <a:ext cx="1156916" cy="1192377"/>
          </a:xfrm>
          <a:prstGeom prst="rect">
            <a:avLst/>
          </a:prstGeom>
        </p:spPr>
      </p:pic>
      <p:cxnSp>
        <p:nvCxnSpPr>
          <p:cNvPr id="33" name="Straight Connector 32">
            <a:extLst>
              <a:ext uri="{FF2B5EF4-FFF2-40B4-BE49-F238E27FC236}">
                <a16:creationId xmlns:a16="http://schemas.microsoft.com/office/drawing/2014/main" id="{D1CA175F-E215-6056-D4B2-7E36C9B6E80D}"/>
              </a:ext>
            </a:extLst>
          </p:cNvPr>
          <p:cNvCxnSpPr>
            <a:cxnSpLocks/>
          </p:cNvCxnSpPr>
          <p:nvPr/>
        </p:nvCxnSpPr>
        <p:spPr>
          <a:xfrm>
            <a:off x="8405813" y="3748088"/>
            <a:ext cx="1462087" cy="527932"/>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534946-B032-FC72-354D-9E0DA431433C}"/>
              </a:ext>
            </a:extLst>
          </p:cNvPr>
          <p:cNvCxnSpPr>
            <a:cxnSpLocks/>
          </p:cNvCxnSpPr>
          <p:nvPr/>
        </p:nvCxnSpPr>
        <p:spPr>
          <a:xfrm flipV="1">
            <a:off x="8405813" y="4276020"/>
            <a:ext cx="1462087" cy="531169"/>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B225A3F0-6C5A-FBA3-F91D-0573B188B944}"/>
              </a:ext>
            </a:extLst>
          </p:cNvPr>
          <p:cNvSpPr/>
          <p:nvPr/>
        </p:nvSpPr>
        <p:spPr>
          <a:xfrm>
            <a:off x="9844088" y="4249513"/>
            <a:ext cx="45719" cy="45719"/>
          </a:xfrm>
          <a:prstGeom prst="ellipse">
            <a:avLst/>
          </a:prstGeom>
          <a:solidFill>
            <a:srgbClr val="595959"/>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381D14C-6F68-08B7-E27C-DD43AE5D75C7}"/>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Tree>
    <p:extLst>
      <p:ext uri="{BB962C8B-B14F-4D97-AF65-F5344CB8AC3E}">
        <p14:creationId xmlns:p14="http://schemas.microsoft.com/office/powerpoint/2010/main" val="291912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B51CA-1E36-326B-DE91-497F68470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4ECE9-1226-B367-3CCE-09A21DE44FC2}"/>
              </a:ext>
            </a:extLst>
          </p:cNvPr>
          <p:cNvSpPr>
            <a:spLocks noGrp="1"/>
          </p:cNvSpPr>
          <p:nvPr>
            <p:ph type="title"/>
          </p:nvPr>
        </p:nvSpPr>
        <p:spPr/>
        <p:txBody>
          <a:bodyPr/>
          <a:lstStyle/>
          <a:p>
            <a:r>
              <a:rPr lang="fr-FR" dirty="0"/>
              <a:t>The Human skin as a </a:t>
            </a:r>
            <a:r>
              <a:rPr lang="fr-FR" dirty="0" err="1"/>
              <a:t>sponge</a:t>
            </a:r>
            <a:endParaRPr lang="en-GB" dirty="0"/>
          </a:p>
        </p:txBody>
      </p:sp>
      <p:sp>
        <p:nvSpPr>
          <p:cNvPr id="3" name="Date Placeholder 2">
            <a:extLst>
              <a:ext uri="{FF2B5EF4-FFF2-40B4-BE49-F238E27FC236}">
                <a16:creationId xmlns:a16="http://schemas.microsoft.com/office/drawing/2014/main" id="{1ED94D3D-0402-7B46-9AF8-78640597746F}"/>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CE4528E7-361F-60A8-AA3D-3EBA31DEFA86}"/>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BC078B94-C50A-B9FF-A7E0-5D384ADB1E5D}"/>
              </a:ext>
            </a:extLst>
          </p:cNvPr>
          <p:cNvSpPr>
            <a:spLocks noGrp="1"/>
          </p:cNvSpPr>
          <p:nvPr>
            <p:ph type="sldNum" sz="quarter" idx="12"/>
          </p:nvPr>
        </p:nvSpPr>
        <p:spPr/>
        <p:txBody>
          <a:bodyPr/>
          <a:lstStyle/>
          <a:p>
            <a:fld id="{1C96B271-48F2-4EBC-90C1-CA6B138C6EC9}" type="slidenum">
              <a:rPr lang="fr-FR" smtClean="0"/>
              <a:pPr/>
              <a:t>11</a:t>
            </a:fld>
            <a:endParaRPr lang="fr-FR">
              <a:latin typeface="Bahnschrift Light" panose="020B0502040204020203" pitchFamily="34" charset="0"/>
            </a:endParaRPr>
          </a:p>
        </p:txBody>
      </p:sp>
      <p:pic>
        <p:nvPicPr>
          <p:cNvPr id="59" name="Picture Placeholder 58" descr="A close-up of a blood vessels&#10;&#10;AI-generated content may be incorrect.">
            <a:extLst>
              <a:ext uri="{FF2B5EF4-FFF2-40B4-BE49-F238E27FC236}">
                <a16:creationId xmlns:a16="http://schemas.microsoft.com/office/drawing/2014/main" id="{2199CA68-FDCE-BE20-BB21-710A4CFDBB8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4" b="214"/>
          <a:stretch>
            <a:fillRect/>
          </a:stretch>
        </p:blipFill>
        <p:spPr/>
      </p:pic>
      <p:grpSp>
        <p:nvGrpSpPr>
          <p:cNvPr id="7" name="Groupe 57">
            <a:extLst>
              <a:ext uri="{FF2B5EF4-FFF2-40B4-BE49-F238E27FC236}">
                <a16:creationId xmlns:a16="http://schemas.microsoft.com/office/drawing/2014/main" id="{4644180D-DAD3-198D-98C6-4A6F404A18E6}"/>
              </a:ext>
            </a:extLst>
          </p:cNvPr>
          <p:cNvGrpSpPr/>
          <p:nvPr/>
        </p:nvGrpSpPr>
        <p:grpSpPr>
          <a:xfrm>
            <a:off x="457200" y="1348425"/>
            <a:ext cx="4238994" cy="4724492"/>
            <a:chOff x="457200" y="1348425"/>
            <a:chExt cx="4238994" cy="4724492"/>
          </a:xfrm>
        </p:grpSpPr>
        <p:pic>
          <p:nvPicPr>
            <p:cNvPr id="8" name="Image 21">
              <a:extLst>
                <a:ext uri="{FF2B5EF4-FFF2-40B4-BE49-F238E27FC236}">
                  <a16:creationId xmlns:a16="http://schemas.microsoft.com/office/drawing/2014/main" id="{B244A66E-33AB-9AE9-2FB6-0B76BCB89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348425"/>
              <a:ext cx="1546638" cy="3523784"/>
            </a:xfrm>
            <a:prstGeom prst="rect">
              <a:avLst/>
            </a:prstGeom>
          </p:spPr>
        </p:pic>
        <p:grpSp>
          <p:nvGrpSpPr>
            <p:cNvPr id="9" name="Groupe 48">
              <a:extLst>
                <a:ext uri="{FF2B5EF4-FFF2-40B4-BE49-F238E27FC236}">
                  <a16:creationId xmlns:a16="http://schemas.microsoft.com/office/drawing/2014/main" id="{1B4E4AFB-FEDC-4C9C-AE1B-244E964B2D2A}"/>
                </a:ext>
              </a:extLst>
            </p:cNvPr>
            <p:cNvGrpSpPr/>
            <p:nvPr/>
          </p:nvGrpSpPr>
          <p:grpSpPr>
            <a:xfrm rot="207905">
              <a:off x="1091832" y="3216718"/>
              <a:ext cx="3604362" cy="2760132"/>
              <a:chOff x="1247039" y="2590800"/>
              <a:chExt cx="3604362" cy="2760132"/>
            </a:xfrm>
          </p:grpSpPr>
          <p:sp>
            <p:nvSpPr>
              <p:cNvPr id="11" name="Forme libre : forme 49">
                <a:extLst>
                  <a:ext uri="{FF2B5EF4-FFF2-40B4-BE49-F238E27FC236}">
                    <a16:creationId xmlns:a16="http://schemas.microsoft.com/office/drawing/2014/main" id="{05491739-848B-3402-6824-14ED012A6805}"/>
                  </a:ext>
                </a:extLst>
              </p:cNvPr>
              <p:cNvSpPr/>
              <p:nvPr/>
            </p:nvSpPr>
            <p:spPr>
              <a:xfrm>
                <a:off x="1253068" y="2599265"/>
                <a:ext cx="3598333" cy="2751667"/>
              </a:xfrm>
              <a:custGeom>
                <a:avLst/>
                <a:gdLst>
                  <a:gd name="connsiteX0" fmla="*/ 287866 w 3598333"/>
                  <a:gd name="connsiteY0" fmla="*/ 0 h 2734734"/>
                  <a:gd name="connsiteX1" fmla="*/ 3598333 w 3598333"/>
                  <a:gd name="connsiteY1" fmla="*/ 1329267 h 2734734"/>
                  <a:gd name="connsiteX2" fmla="*/ 2997200 w 3598333"/>
                  <a:gd name="connsiteY2" fmla="*/ 2734734 h 2734734"/>
                  <a:gd name="connsiteX3" fmla="*/ 0 w 3598333"/>
                  <a:gd name="connsiteY3" fmla="*/ 262467 h 2734734"/>
                  <a:gd name="connsiteX4" fmla="*/ 287866 w 3598333"/>
                  <a:gd name="connsiteY4" fmla="*/ 270934 h 2734734"/>
                  <a:gd name="connsiteX5" fmla="*/ 287866 w 3598333"/>
                  <a:gd name="connsiteY5" fmla="*/ 0 h 2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333" h="2734734">
                    <a:moveTo>
                      <a:pt x="287866" y="0"/>
                    </a:moveTo>
                    <a:lnTo>
                      <a:pt x="3598333" y="1329267"/>
                    </a:lnTo>
                    <a:lnTo>
                      <a:pt x="2997200" y="2734734"/>
                    </a:lnTo>
                    <a:lnTo>
                      <a:pt x="0" y="262467"/>
                    </a:lnTo>
                    <a:lnTo>
                      <a:pt x="287866" y="270934"/>
                    </a:lnTo>
                    <a:lnTo>
                      <a:pt x="287866"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50">
                <a:extLst>
                  <a:ext uri="{FF2B5EF4-FFF2-40B4-BE49-F238E27FC236}">
                    <a16:creationId xmlns:a16="http://schemas.microsoft.com/office/drawing/2014/main" id="{05E9A646-C16B-034F-2B76-E87B32E9020C}"/>
                  </a:ext>
                </a:extLst>
              </p:cNvPr>
              <p:cNvCxnSpPr>
                <a:cxnSpLocks/>
              </p:cNvCxnSpPr>
              <p:nvPr/>
            </p:nvCxnSpPr>
            <p:spPr>
              <a:xfrm>
                <a:off x="1535112" y="2590800"/>
                <a:ext cx="3257021"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51">
                <a:extLst>
                  <a:ext uri="{FF2B5EF4-FFF2-40B4-BE49-F238E27FC236}">
                    <a16:creationId xmlns:a16="http://schemas.microsoft.com/office/drawing/2014/main" id="{C17343D9-8DF8-4C80-AD11-A8E5394F8825}"/>
                  </a:ext>
                </a:extLst>
              </p:cNvPr>
              <p:cNvCxnSpPr>
                <a:cxnSpLocks/>
              </p:cNvCxnSpPr>
              <p:nvPr/>
            </p:nvCxnSpPr>
            <p:spPr>
              <a:xfrm>
                <a:off x="1247039" y="2869141"/>
                <a:ext cx="2766161" cy="22912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B109F22-3687-47E5-44BA-4FC8BE09F819}"/>
                  </a:ext>
                </a:extLst>
              </p:cNvPr>
              <p:cNvSpPr/>
              <p:nvPr/>
            </p:nvSpPr>
            <p:spPr>
              <a:xfrm>
                <a:off x="1258887" y="2590800"/>
                <a:ext cx="276225" cy="26987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 name="Image 56">
              <a:extLst>
                <a:ext uri="{FF2B5EF4-FFF2-40B4-BE49-F238E27FC236}">
                  <a16:creationId xmlns:a16="http://schemas.microsoft.com/office/drawing/2014/main" id="{1552F70C-69C9-AD39-1C88-AB4968835A8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8" b="100000" l="0" r="100000">
                          <a14:foregroundMark x1="49609" y1="8008" x2="49609" y2="195"/>
                          <a14:foregroundMark x1="43848" y1="57227" x2="43848" y2="57227"/>
                          <a14:foregroundMark x1="59668" y1="50000" x2="59668" y2="50000"/>
                        </a14:backgroundRemoval>
                      </a14:imgEffect>
                    </a14:imgLayer>
                  </a14:imgProps>
                </a:ext>
                <a:ext uri="{28A0092B-C50C-407E-A947-70E740481C1C}">
                  <a14:useLocalDpi xmlns:a14="http://schemas.microsoft.com/office/drawing/2010/main" val="0"/>
                </a:ext>
              </a:extLst>
            </a:blip>
            <a:srcRect r="53069"/>
            <a:stretch/>
          </p:blipFill>
          <p:spPr>
            <a:xfrm>
              <a:off x="3399739" y="4506173"/>
              <a:ext cx="735284" cy="1566744"/>
            </a:xfrm>
            <a:prstGeom prst="rect">
              <a:avLst/>
            </a:prstGeom>
          </p:spPr>
        </p:pic>
      </p:grpSp>
      <p:pic>
        <p:nvPicPr>
          <p:cNvPr id="15" name="Image 60">
            <a:extLst>
              <a:ext uri="{FF2B5EF4-FFF2-40B4-BE49-F238E27FC236}">
                <a16:creationId xmlns:a16="http://schemas.microsoft.com/office/drawing/2014/main" id="{63DAC289-1A18-C05B-F1BE-E41C2572E7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9453" y="3283571"/>
            <a:ext cx="1687367" cy="1714020"/>
          </a:xfrm>
          <a:prstGeom prst="rect">
            <a:avLst/>
          </a:prstGeom>
        </p:spPr>
      </p:pic>
      <p:grpSp>
        <p:nvGrpSpPr>
          <p:cNvPr id="16" name="Groupe 1">
            <a:extLst>
              <a:ext uri="{FF2B5EF4-FFF2-40B4-BE49-F238E27FC236}">
                <a16:creationId xmlns:a16="http://schemas.microsoft.com/office/drawing/2014/main" id="{C0C2C36C-80CC-16C3-F66A-136B546E60CB}"/>
              </a:ext>
            </a:extLst>
          </p:cNvPr>
          <p:cNvGrpSpPr/>
          <p:nvPr/>
        </p:nvGrpSpPr>
        <p:grpSpPr>
          <a:xfrm>
            <a:off x="3352404" y="4431191"/>
            <a:ext cx="1665652" cy="1716707"/>
            <a:chOff x="6240307" y="3283571"/>
            <a:chExt cx="1970423" cy="2030819"/>
          </a:xfrm>
        </p:grpSpPr>
        <p:pic>
          <p:nvPicPr>
            <p:cNvPr id="17" name="Image 91">
              <a:extLst>
                <a:ext uri="{FF2B5EF4-FFF2-40B4-BE49-F238E27FC236}">
                  <a16:creationId xmlns:a16="http://schemas.microsoft.com/office/drawing/2014/main" id="{826C7B2A-D8CA-7BA1-5193-96DD3C7BD03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859" b="98885" l="766" r="100000"/>
                      </a14:imgEffect>
                    </a14:imgLayer>
                  </a14:imgProps>
                </a:ext>
              </a:extLst>
            </a:blip>
            <a:stretch>
              <a:fillRect/>
            </a:stretch>
          </p:blipFill>
          <p:spPr>
            <a:xfrm>
              <a:off x="6240307" y="3283571"/>
              <a:ext cx="1970423" cy="2030819"/>
            </a:xfrm>
            <a:prstGeom prst="rect">
              <a:avLst/>
            </a:prstGeom>
          </p:spPr>
        </p:pic>
        <p:sp>
          <p:nvSpPr>
            <p:cNvPr id="18" name="Rettangolo arrotondato 90">
              <a:extLst>
                <a:ext uri="{FF2B5EF4-FFF2-40B4-BE49-F238E27FC236}">
                  <a16:creationId xmlns:a16="http://schemas.microsoft.com/office/drawing/2014/main" id="{847076C4-13BE-D130-0DDB-47103ACD0DFB}"/>
                </a:ext>
              </a:extLst>
            </p:cNvPr>
            <p:cNvSpPr/>
            <p:nvPr/>
          </p:nvSpPr>
          <p:spPr>
            <a:xfrm>
              <a:off x="6939502" y="3454692"/>
              <a:ext cx="626389" cy="424302"/>
            </a:xfrm>
            <a:prstGeom prst="roundRect">
              <a:avLst>
                <a:gd name="adj" fmla="val 12833"/>
              </a:avLst>
            </a:prstGeom>
            <a:noFill/>
            <a:ln w="34925" cap="flat" cmpd="sng" algn="ctr">
              <a:solidFill>
                <a:srgbClr val="000000"/>
              </a:solidFill>
              <a:prstDash val="sysDot"/>
            </a:ln>
            <a:effectLst/>
          </p:spPr>
          <p:txBody>
            <a:bodyPr rtlCol="0" anchor="ctr"/>
            <a:lstStyle/>
            <a:p>
              <a:pPr marL="0" marR="0" lvl="0" indent="0" algn="ctr" defTabSz="48887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mn-cs"/>
              </a:endParaRPr>
            </a:p>
          </p:txBody>
        </p:sp>
      </p:grpSp>
      <p:sp>
        <p:nvSpPr>
          <p:cNvPr id="39" name="Rectangle: Rounded Corners 38">
            <a:extLst>
              <a:ext uri="{FF2B5EF4-FFF2-40B4-BE49-F238E27FC236}">
                <a16:creationId xmlns:a16="http://schemas.microsoft.com/office/drawing/2014/main" id="{4981ACFE-9178-84E2-386B-47A6CAB75768}"/>
              </a:ext>
            </a:extLst>
          </p:cNvPr>
          <p:cNvSpPr/>
          <p:nvPr/>
        </p:nvSpPr>
        <p:spPr>
          <a:xfrm>
            <a:off x="7219444" y="3119976"/>
            <a:ext cx="3721100" cy="1874174"/>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dirty="0" err="1">
                <a:solidFill>
                  <a:srgbClr val="485C6A"/>
                </a:solidFill>
              </a:rPr>
              <a:t>Microscale</a:t>
            </a:r>
            <a:r>
              <a:rPr lang="fr-FR" dirty="0">
                <a:solidFill>
                  <a:srgbClr val="485C6A"/>
                </a:solidFill>
              </a:rPr>
              <a:t> : </a:t>
            </a:r>
            <a:r>
              <a:rPr lang="fr-FR" dirty="0" err="1">
                <a:solidFill>
                  <a:srgbClr val="485C6A"/>
                </a:solidFill>
              </a:rPr>
              <a:t>biology</a:t>
            </a:r>
            <a:r>
              <a:rPr lang="fr-FR" dirty="0">
                <a:solidFill>
                  <a:srgbClr val="485C6A"/>
                </a:solidFill>
              </a:rPr>
              <a:t> </a:t>
            </a:r>
            <a:r>
              <a:rPr lang="fr-FR" dirty="0" err="1">
                <a:solidFill>
                  <a:srgbClr val="485C6A"/>
                </a:solidFill>
              </a:rPr>
              <a:t>scale</a:t>
            </a:r>
            <a:endParaRPr lang="fr-FR" dirty="0">
              <a:solidFill>
                <a:srgbClr val="485C6A"/>
              </a:solidFill>
            </a:endParaRPr>
          </a:p>
          <a:p>
            <a:endParaRPr lang="fr-FR" dirty="0">
              <a:solidFill>
                <a:srgbClr val="485C6A"/>
              </a:solidFill>
            </a:endParaRPr>
          </a:p>
        </p:txBody>
      </p:sp>
      <p:grpSp>
        <p:nvGrpSpPr>
          <p:cNvPr id="40" name="Groupe 2">
            <a:extLst>
              <a:ext uri="{FF2B5EF4-FFF2-40B4-BE49-F238E27FC236}">
                <a16:creationId xmlns:a16="http://schemas.microsoft.com/office/drawing/2014/main" id="{06B49644-D10D-4230-0B91-5C6B162400A7}"/>
              </a:ext>
            </a:extLst>
          </p:cNvPr>
          <p:cNvGrpSpPr>
            <a:grpSpLocks noChangeAspect="1"/>
          </p:cNvGrpSpPr>
          <p:nvPr/>
        </p:nvGrpSpPr>
        <p:grpSpPr>
          <a:xfrm>
            <a:off x="7461699" y="3736616"/>
            <a:ext cx="2743201" cy="1222120"/>
            <a:chOff x="7220362" y="2377027"/>
            <a:chExt cx="4844771" cy="2158389"/>
          </a:xfrm>
        </p:grpSpPr>
        <p:pic>
          <p:nvPicPr>
            <p:cNvPr id="41" name="Image 27">
              <a:extLst>
                <a:ext uri="{FF2B5EF4-FFF2-40B4-BE49-F238E27FC236}">
                  <a16:creationId xmlns:a16="http://schemas.microsoft.com/office/drawing/2014/main" id="{DF217989-1F0D-502D-5B0F-F773084BFB3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852" t="30915" r="50939" b="59797"/>
            <a:stretch/>
          </p:blipFill>
          <p:spPr>
            <a:xfrm>
              <a:off x="7366736" y="2435856"/>
              <a:ext cx="1277821" cy="1074419"/>
            </a:xfrm>
            <a:prstGeom prst="rect">
              <a:avLst/>
            </a:prstGeom>
            <a:ln>
              <a:solidFill>
                <a:schemeClr val="tx1"/>
              </a:solidFill>
            </a:ln>
          </p:spPr>
        </p:pic>
        <p:cxnSp>
          <p:nvCxnSpPr>
            <p:cNvPr id="42" name="Connecteur droit 28">
              <a:extLst>
                <a:ext uri="{FF2B5EF4-FFF2-40B4-BE49-F238E27FC236}">
                  <a16:creationId xmlns:a16="http://schemas.microsoft.com/office/drawing/2014/main" id="{AC1F8851-B27A-5397-FFC8-AD154B98D0E1}"/>
                </a:ext>
              </a:extLst>
            </p:cNvPr>
            <p:cNvCxnSpPr/>
            <p:nvPr/>
          </p:nvCxnSpPr>
          <p:spPr>
            <a:xfrm>
              <a:off x="8271845" y="3310453"/>
              <a:ext cx="0" cy="36000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3" name="Connecteur droit 29">
              <a:extLst>
                <a:ext uri="{FF2B5EF4-FFF2-40B4-BE49-F238E27FC236}">
                  <a16:creationId xmlns:a16="http://schemas.microsoft.com/office/drawing/2014/main" id="{55025723-D991-AA2C-14A0-A555C581C993}"/>
                </a:ext>
              </a:extLst>
            </p:cNvPr>
            <p:cNvCxnSpPr/>
            <p:nvPr/>
          </p:nvCxnSpPr>
          <p:spPr>
            <a:xfrm>
              <a:off x="7817186" y="3291951"/>
              <a:ext cx="0" cy="61200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4" name="Connecteur droit 30">
              <a:extLst>
                <a:ext uri="{FF2B5EF4-FFF2-40B4-BE49-F238E27FC236}">
                  <a16:creationId xmlns:a16="http://schemas.microsoft.com/office/drawing/2014/main" id="{5117F860-5B4E-64F5-8B29-AAC40ACFB460}"/>
                </a:ext>
              </a:extLst>
            </p:cNvPr>
            <p:cNvCxnSpPr/>
            <p:nvPr/>
          </p:nvCxnSpPr>
          <p:spPr>
            <a:xfrm>
              <a:off x="7464761" y="3272901"/>
              <a:ext cx="0" cy="90000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5" name="Connecteur droit 31">
              <a:extLst>
                <a:ext uri="{FF2B5EF4-FFF2-40B4-BE49-F238E27FC236}">
                  <a16:creationId xmlns:a16="http://schemas.microsoft.com/office/drawing/2014/main" id="{D79FFB1D-026F-A95D-FBA5-081AED9CFC7B}"/>
                </a:ext>
              </a:extLst>
            </p:cNvPr>
            <p:cNvCxnSpPr>
              <a:cxnSpLocks/>
            </p:cNvCxnSpPr>
            <p:nvPr/>
          </p:nvCxnSpPr>
          <p:spPr>
            <a:xfrm>
              <a:off x="8367095" y="2817673"/>
              <a:ext cx="756690" cy="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6" name="Connecteur droit 32">
              <a:extLst>
                <a:ext uri="{FF2B5EF4-FFF2-40B4-BE49-F238E27FC236}">
                  <a16:creationId xmlns:a16="http://schemas.microsoft.com/office/drawing/2014/main" id="{9CD58C88-3FBA-157C-97E6-62EDA5FA511C}"/>
                </a:ext>
              </a:extLst>
            </p:cNvPr>
            <p:cNvCxnSpPr/>
            <p:nvPr/>
          </p:nvCxnSpPr>
          <p:spPr>
            <a:xfrm>
              <a:off x="8223785" y="2507678"/>
              <a:ext cx="900000" cy="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sp>
          <p:nvSpPr>
            <p:cNvPr id="47" name="ZoneTexte 33">
              <a:extLst>
                <a:ext uri="{FF2B5EF4-FFF2-40B4-BE49-F238E27FC236}">
                  <a16:creationId xmlns:a16="http://schemas.microsoft.com/office/drawing/2014/main" id="{051E6741-EF90-F427-62D0-1D2DC85A4F19}"/>
                </a:ext>
              </a:extLst>
            </p:cNvPr>
            <p:cNvSpPr txBox="1"/>
            <p:nvPr/>
          </p:nvSpPr>
          <p:spPr>
            <a:xfrm>
              <a:off x="9079696" y="2377027"/>
              <a:ext cx="2983944" cy="230832"/>
            </a:xfrm>
            <a:prstGeom prst="rect">
              <a:avLst/>
            </a:prstGeom>
            <a:noFill/>
          </p:spPr>
          <p:txBody>
            <a:bodyPr wrap="square" rtlCol="0">
              <a:spAutoFit/>
            </a:bodyPr>
            <a:lstStyle/>
            <a:p>
              <a:r>
                <a:rPr lang="fr-FR" sz="900" dirty="0" err="1">
                  <a:latin typeface="Arial Narrow" panose="020B0606020202030204" pitchFamily="34" charset="0"/>
                </a:rPr>
                <a:t>Interstitial</a:t>
              </a:r>
              <a:r>
                <a:rPr lang="fr-FR" sz="900" dirty="0">
                  <a:latin typeface="Arial Narrow" panose="020B0606020202030204" pitchFamily="34" charset="0"/>
                </a:rPr>
                <a:t> </a:t>
              </a:r>
              <a:r>
                <a:rPr lang="fr-FR" sz="900" dirty="0" err="1">
                  <a:latin typeface="Arial Narrow" panose="020B0606020202030204" pitchFamily="34" charset="0"/>
                </a:rPr>
                <a:t>fluid</a:t>
              </a:r>
              <a:endParaRPr lang="fr-FR" sz="900" dirty="0">
                <a:latin typeface="Arial Narrow" panose="020B0606020202030204" pitchFamily="34" charset="0"/>
              </a:endParaRPr>
            </a:p>
          </p:txBody>
        </p:sp>
        <p:sp>
          <p:nvSpPr>
            <p:cNvPr id="48" name="ZoneTexte 34">
              <a:extLst>
                <a:ext uri="{FF2B5EF4-FFF2-40B4-BE49-F238E27FC236}">
                  <a16:creationId xmlns:a16="http://schemas.microsoft.com/office/drawing/2014/main" id="{DEC480AA-D06C-1F8A-29D6-244018A87FF6}"/>
                </a:ext>
              </a:extLst>
            </p:cNvPr>
            <p:cNvSpPr txBox="1"/>
            <p:nvPr/>
          </p:nvSpPr>
          <p:spPr>
            <a:xfrm>
              <a:off x="9081189" y="2692700"/>
              <a:ext cx="2983944" cy="230832"/>
            </a:xfrm>
            <a:prstGeom prst="rect">
              <a:avLst/>
            </a:prstGeom>
            <a:noFill/>
          </p:spPr>
          <p:txBody>
            <a:bodyPr wrap="square" rtlCol="0">
              <a:spAutoFit/>
            </a:bodyPr>
            <a:lstStyle/>
            <a:p>
              <a:r>
                <a:rPr lang="fr-FR" sz="900" dirty="0">
                  <a:solidFill>
                    <a:srgbClr val="562C32"/>
                  </a:solidFill>
                  <a:latin typeface="Arial Narrow" panose="020B0606020202030204" pitchFamily="34" charset="0"/>
                </a:rPr>
                <a:t>Mobile </a:t>
              </a:r>
              <a:r>
                <a:rPr lang="fr-FR" sz="900" dirty="0" err="1">
                  <a:solidFill>
                    <a:srgbClr val="562C32"/>
                  </a:solidFill>
                  <a:latin typeface="Arial Narrow" panose="020B0606020202030204" pitchFamily="34" charset="0"/>
                </a:rPr>
                <a:t>cells</a:t>
              </a:r>
              <a:endParaRPr lang="fr-FR" sz="900" dirty="0">
                <a:solidFill>
                  <a:srgbClr val="562C32"/>
                </a:solidFill>
                <a:latin typeface="Arial Narrow" panose="020B0606020202030204" pitchFamily="34" charset="0"/>
              </a:endParaRPr>
            </a:p>
          </p:txBody>
        </p:sp>
        <p:sp>
          <p:nvSpPr>
            <p:cNvPr id="49" name="ZoneTexte 35">
              <a:extLst>
                <a:ext uri="{FF2B5EF4-FFF2-40B4-BE49-F238E27FC236}">
                  <a16:creationId xmlns:a16="http://schemas.microsoft.com/office/drawing/2014/main" id="{2FA22B87-2F88-B333-20AC-E98D002F0068}"/>
                </a:ext>
              </a:extLst>
            </p:cNvPr>
            <p:cNvSpPr txBox="1"/>
            <p:nvPr/>
          </p:nvSpPr>
          <p:spPr>
            <a:xfrm>
              <a:off x="8136822" y="3622995"/>
              <a:ext cx="3151516" cy="230832"/>
            </a:xfrm>
            <a:prstGeom prst="rect">
              <a:avLst/>
            </a:prstGeom>
            <a:noFill/>
          </p:spPr>
          <p:txBody>
            <a:bodyPr wrap="square" rtlCol="0">
              <a:spAutoFit/>
            </a:bodyPr>
            <a:lstStyle/>
            <a:p>
              <a:r>
                <a:rPr lang="fr-FR" sz="900" dirty="0">
                  <a:solidFill>
                    <a:srgbClr val="D788A4"/>
                  </a:solidFill>
                  <a:latin typeface="Arial Narrow" panose="020B0606020202030204" pitchFamily="34" charset="0"/>
                </a:rPr>
                <a:t>Structural cells and </a:t>
              </a:r>
              <a:r>
                <a:rPr lang="fr-FR" sz="900" dirty="0" err="1">
                  <a:solidFill>
                    <a:srgbClr val="D788A4"/>
                  </a:solidFill>
                  <a:latin typeface="Arial Narrow" panose="020B0606020202030204" pitchFamily="34" charset="0"/>
                </a:rPr>
                <a:t>other</a:t>
              </a:r>
              <a:r>
                <a:rPr lang="fr-FR" sz="900" dirty="0">
                  <a:solidFill>
                    <a:srgbClr val="D788A4"/>
                  </a:solidFill>
                  <a:latin typeface="Arial Narrow" panose="020B0606020202030204" pitchFamily="34" charset="0"/>
                </a:rPr>
                <a:t> structures</a:t>
              </a:r>
              <a:endParaRPr lang="fr-FR" sz="900" i="1" dirty="0">
                <a:solidFill>
                  <a:srgbClr val="D788A4"/>
                </a:solidFill>
                <a:latin typeface="Cambria" panose="02040503050406030204" pitchFamily="18" charset="0"/>
                <a:ea typeface="Cambria" panose="02040503050406030204" pitchFamily="18" charset="0"/>
              </a:endParaRPr>
            </a:p>
          </p:txBody>
        </p:sp>
        <p:sp>
          <p:nvSpPr>
            <p:cNvPr id="50" name="ZoneTexte 36">
              <a:extLst>
                <a:ext uri="{FF2B5EF4-FFF2-40B4-BE49-F238E27FC236}">
                  <a16:creationId xmlns:a16="http://schemas.microsoft.com/office/drawing/2014/main" id="{B3670A76-6BF6-1A70-9611-0A94203A368E}"/>
                </a:ext>
              </a:extLst>
            </p:cNvPr>
            <p:cNvSpPr txBox="1"/>
            <p:nvPr/>
          </p:nvSpPr>
          <p:spPr>
            <a:xfrm>
              <a:off x="7667960" y="3863046"/>
              <a:ext cx="2983944" cy="230832"/>
            </a:xfrm>
            <a:prstGeom prst="rect">
              <a:avLst/>
            </a:prstGeom>
            <a:noFill/>
          </p:spPr>
          <p:txBody>
            <a:bodyPr wrap="square" rtlCol="0">
              <a:spAutoFit/>
            </a:bodyPr>
            <a:lstStyle/>
            <a:p>
              <a:r>
                <a:rPr lang="fr-FR" sz="900" dirty="0">
                  <a:solidFill>
                    <a:srgbClr val="D788A4"/>
                  </a:solidFill>
                  <a:latin typeface="Arial Narrow" panose="020B0606020202030204" pitchFamily="34" charset="0"/>
                </a:rPr>
                <a:t>Connective tissue</a:t>
              </a:r>
              <a:endParaRPr lang="fr-FR" sz="900" i="1" dirty="0">
                <a:solidFill>
                  <a:srgbClr val="D788A4"/>
                </a:solidFill>
                <a:latin typeface="Cambria" panose="02040503050406030204" pitchFamily="18" charset="0"/>
                <a:ea typeface="Cambria" panose="02040503050406030204" pitchFamily="18" charset="0"/>
              </a:endParaRPr>
            </a:p>
          </p:txBody>
        </p:sp>
        <p:sp>
          <p:nvSpPr>
            <p:cNvPr id="51" name="ZoneTexte 37">
              <a:extLst>
                <a:ext uri="{FF2B5EF4-FFF2-40B4-BE49-F238E27FC236}">
                  <a16:creationId xmlns:a16="http://schemas.microsoft.com/office/drawing/2014/main" id="{97FC79B5-BE2C-5D80-2B15-D6AFC231BD29}"/>
                </a:ext>
              </a:extLst>
            </p:cNvPr>
            <p:cNvSpPr txBox="1"/>
            <p:nvPr/>
          </p:nvSpPr>
          <p:spPr>
            <a:xfrm>
              <a:off x="7220362" y="4127743"/>
              <a:ext cx="3656231" cy="407673"/>
            </a:xfrm>
            <a:prstGeom prst="rect">
              <a:avLst/>
            </a:prstGeom>
            <a:noFill/>
          </p:spPr>
          <p:txBody>
            <a:bodyPr wrap="square" rtlCol="0">
              <a:spAutoFit/>
            </a:bodyPr>
            <a:lstStyle/>
            <a:p>
              <a:r>
                <a:rPr lang="en-US" sz="900" dirty="0">
                  <a:solidFill>
                    <a:srgbClr val="FF0000"/>
                  </a:solidFill>
                  <a:latin typeface="Arial Narrow" panose="020B0606020202030204" pitchFamily="34" charset="0"/>
                </a:rPr>
                <a:t>Micro-vascular system = oxygen supply</a:t>
              </a:r>
              <a:endParaRPr lang="en-US" sz="900" i="1" dirty="0">
                <a:solidFill>
                  <a:srgbClr val="FF0000"/>
                </a:solidFill>
                <a:latin typeface="Cambria" panose="02040503050406030204" pitchFamily="18" charset="0"/>
                <a:ea typeface="Cambria" panose="02040503050406030204" pitchFamily="18" charset="0"/>
              </a:endParaRPr>
            </a:p>
          </p:txBody>
        </p:sp>
        <p:sp>
          <p:nvSpPr>
            <p:cNvPr id="52" name="Ellipse 39">
              <a:extLst>
                <a:ext uri="{FF2B5EF4-FFF2-40B4-BE49-F238E27FC236}">
                  <a16:creationId xmlns:a16="http://schemas.microsoft.com/office/drawing/2014/main" id="{5DEF5AE2-2AAF-6EE5-0BB3-B51BF5ECF575}"/>
                </a:ext>
              </a:extLst>
            </p:cNvPr>
            <p:cNvSpPr/>
            <p:nvPr/>
          </p:nvSpPr>
          <p:spPr>
            <a:xfrm rot="1488003">
              <a:off x="7642237" y="2878232"/>
              <a:ext cx="202149" cy="133470"/>
            </a:xfrm>
            <a:prstGeom prst="ellipse">
              <a:avLst/>
            </a:prstGeom>
            <a:no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40">
              <a:extLst>
                <a:ext uri="{FF2B5EF4-FFF2-40B4-BE49-F238E27FC236}">
                  <a16:creationId xmlns:a16="http://schemas.microsoft.com/office/drawing/2014/main" id="{C9674C23-FA6F-9FD2-35FF-B1F61843C6CF}"/>
                </a:ext>
              </a:extLst>
            </p:cNvPr>
            <p:cNvSpPr/>
            <p:nvPr/>
          </p:nvSpPr>
          <p:spPr>
            <a:xfrm rot="20413282">
              <a:off x="7848857" y="2914657"/>
              <a:ext cx="202149" cy="111178"/>
            </a:xfrm>
            <a:prstGeom prst="ellipse">
              <a:avLst/>
            </a:prstGeom>
            <a:no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41">
              <a:extLst>
                <a:ext uri="{FF2B5EF4-FFF2-40B4-BE49-F238E27FC236}">
                  <a16:creationId xmlns:a16="http://schemas.microsoft.com/office/drawing/2014/main" id="{B4607EB1-458B-498E-0AA5-56B560A2BEB4}"/>
                </a:ext>
              </a:extLst>
            </p:cNvPr>
            <p:cNvSpPr/>
            <p:nvPr/>
          </p:nvSpPr>
          <p:spPr>
            <a:xfrm rot="20413282">
              <a:off x="8052680" y="2857065"/>
              <a:ext cx="202149" cy="111178"/>
            </a:xfrm>
            <a:prstGeom prst="ellipse">
              <a:avLst/>
            </a:prstGeom>
            <a:no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42">
              <a:extLst>
                <a:ext uri="{FF2B5EF4-FFF2-40B4-BE49-F238E27FC236}">
                  <a16:creationId xmlns:a16="http://schemas.microsoft.com/office/drawing/2014/main" id="{1302F02E-692D-94C3-46F1-0F5ED26A3B6F}"/>
                </a:ext>
              </a:extLst>
            </p:cNvPr>
            <p:cNvSpPr/>
            <p:nvPr/>
          </p:nvSpPr>
          <p:spPr>
            <a:xfrm rot="17818649">
              <a:off x="8214283" y="2741772"/>
              <a:ext cx="202149" cy="111178"/>
            </a:xfrm>
            <a:prstGeom prst="ellipse">
              <a:avLst/>
            </a:prstGeom>
            <a:solidFill>
              <a:srgbClr val="B1656F"/>
            </a:solid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6" name="Connecteur droit 43">
              <a:extLst>
                <a:ext uri="{FF2B5EF4-FFF2-40B4-BE49-F238E27FC236}">
                  <a16:creationId xmlns:a16="http://schemas.microsoft.com/office/drawing/2014/main" id="{1A26BDFD-B077-611F-4A91-FE6C493009A3}"/>
                </a:ext>
              </a:extLst>
            </p:cNvPr>
            <p:cNvCxnSpPr>
              <a:cxnSpLocks/>
            </p:cNvCxnSpPr>
            <p:nvPr/>
          </p:nvCxnSpPr>
          <p:spPr>
            <a:xfrm>
              <a:off x="8384027" y="2826141"/>
              <a:ext cx="756690" cy="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23C1591-317C-DC18-BF63-8BFB7C559F37}"/>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Tree>
    <p:extLst>
      <p:ext uri="{BB962C8B-B14F-4D97-AF65-F5344CB8AC3E}">
        <p14:creationId xmlns:p14="http://schemas.microsoft.com/office/powerpoint/2010/main" val="29124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FA50B-4829-E04C-E7A8-4ADCB49D2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87B8D-6774-B0DB-E136-34C19A2B9A81}"/>
              </a:ext>
            </a:extLst>
          </p:cNvPr>
          <p:cNvSpPr>
            <a:spLocks noGrp="1"/>
          </p:cNvSpPr>
          <p:nvPr>
            <p:ph type="title"/>
          </p:nvPr>
        </p:nvSpPr>
        <p:spPr/>
        <p:txBody>
          <a:bodyPr/>
          <a:lstStyle/>
          <a:p>
            <a:r>
              <a:rPr lang="fr-FR" dirty="0"/>
              <a:t>The Human skin as a </a:t>
            </a:r>
            <a:r>
              <a:rPr lang="fr-FR" dirty="0" err="1"/>
              <a:t>sponge</a:t>
            </a:r>
            <a:endParaRPr lang="en-GB" dirty="0"/>
          </a:p>
        </p:txBody>
      </p:sp>
      <p:sp>
        <p:nvSpPr>
          <p:cNvPr id="3" name="Date Placeholder 2">
            <a:extLst>
              <a:ext uri="{FF2B5EF4-FFF2-40B4-BE49-F238E27FC236}">
                <a16:creationId xmlns:a16="http://schemas.microsoft.com/office/drawing/2014/main" id="{A73DFBCB-4AC3-1369-522A-980567277479}"/>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876E7B9E-68C5-0CBE-7FF4-D5DD9F2E2283}"/>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B220C717-961C-6595-1B79-F0049C3385D7}"/>
              </a:ext>
            </a:extLst>
          </p:cNvPr>
          <p:cNvSpPr>
            <a:spLocks noGrp="1"/>
          </p:cNvSpPr>
          <p:nvPr>
            <p:ph type="sldNum" sz="quarter" idx="12"/>
          </p:nvPr>
        </p:nvSpPr>
        <p:spPr/>
        <p:txBody>
          <a:bodyPr/>
          <a:lstStyle/>
          <a:p>
            <a:fld id="{1C96B271-48F2-4EBC-90C1-CA6B138C6EC9}" type="slidenum">
              <a:rPr lang="fr-FR" smtClean="0"/>
              <a:pPr/>
              <a:t>12</a:t>
            </a:fld>
            <a:endParaRPr lang="fr-FR">
              <a:latin typeface="Bahnschrift Light" panose="020B0502040204020203" pitchFamily="34" charset="0"/>
            </a:endParaRPr>
          </a:p>
        </p:txBody>
      </p:sp>
      <p:pic>
        <p:nvPicPr>
          <p:cNvPr id="23" name="Picture Placeholder 22" descr="A close-up of a blood vessels&#10;&#10;AI-generated content may be incorrect.">
            <a:extLst>
              <a:ext uri="{FF2B5EF4-FFF2-40B4-BE49-F238E27FC236}">
                <a16:creationId xmlns:a16="http://schemas.microsoft.com/office/drawing/2014/main" id="{2C43F3AF-65EC-C590-CAF2-019FA0812A3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4" b="214"/>
          <a:stretch>
            <a:fillRect/>
          </a:stretch>
        </p:blipFill>
        <p:spPr/>
      </p:pic>
      <p:grpSp>
        <p:nvGrpSpPr>
          <p:cNvPr id="7" name="Groupe 57">
            <a:extLst>
              <a:ext uri="{FF2B5EF4-FFF2-40B4-BE49-F238E27FC236}">
                <a16:creationId xmlns:a16="http://schemas.microsoft.com/office/drawing/2014/main" id="{77BB03B9-532A-0849-7121-DBEC6F07D180}"/>
              </a:ext>
            </a:extLst>
          </p:cNvPr>
          <p:cNvGrpSpPr/>
          <p:nvPr/>
        </p:nvGrpSpPr>
        <p:grpSpPr>
          <a:xfrm>
            <a:off x="457200" y="1348425"/>
            <a:ext cx="4238994" cy="4724492"/>
            <a:chOff x="457200" y="1348425"/>
            <a:chExt cx="4238994" cy="4724492"/>
          </a:xfrm>
        </p:grpSpPr>
        <p:pic>
          <p:nvPicPr>
            <p:cNvPr id="8" name="Image 21">
              <a:extLst>
                <a:ext uri="{FF2B5EF4-FFF2-40B4-BE49-F238E27FC236}">
                  <a16:creationId xmlns:a16="http://schemas.microsoft.com/office/drawing/2014/main" id="{F8313520-DA45-F91A-3625-BC46766BDE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348425"/>
              <a:ext cx="1546638" cy="3523784"/>
            </a:xfrm>
            <a:prstGeom prst="rect">
              <a:avLst/>
            </a:prstGeom>
          </p:spPr>
        </p:pic>
        <p:grpSp>
          <p:nvGrpSpPr>
            <p:cNvPr id="9" name="Groupe 48">
              <a:extLst>
                <a:ext uri="{FF2B5EF4-FFF2-40B4-BE49-F238E27FC236}">
                  <a16:creationId xmlns:a16="http://schemas.microsoft.com/office/drawing/2014/main" id="{17E54833-7A8E-ABC6-47F9-4E170BB83CC4}"/>
                </a:ext>
              </a:extLst>
            </p:cNvPr>
            <p:cNvGrpSpPr/>
            <p:nvPr/>
          </p:nvGrpSpPr>
          <p:grpSpPr>
            <a:xfrm rot="207905">
              <a:off x="1091832" y="3216718"/>
              <a:ext cx="3604362" cy="2760132"/>
              <a:chOff x="1247039" y="2590800"/>
              <a:chExt cx="3604362" cy="2760132"/>
            </a:xfrm>
          </p:grpSpPr>
          <p:sp>
            <p:nvSpPr>
              <p:cNvPr id="11" name="Forme libre : forme 49">
                <a:extLst>
                  <a:ext uri="{FF2B5EF4-FFF2-40B4-BE49-F238E27FC236}">
                    <a16:creationId xmlns:a16="http://schemas.microsoft.com/office/drawing/2014/main" id="{99CAE3F7-1493-5CF5-BCC8-4C133602EAD7}"/>
                  </a:ext>
                </a:extLst>
              </p:cNvPr>
              <p:cNvSpPr/>
              <p:nvPr/>
            </p:nvSpPr>
            <p:spPr>
              <a:xfrm>
                <a:off x="1253068" y="2599265"/>
                <a:ext cx="3598333" cy="2751667"/>
              </a:xfrm>
              <a:custGeom>
                <a:avLst/>
                <a:gdLst>
                  <a:gd name="connsiteX0" fmla="*/ 287866 w 3598333"/>
                  <a:gd name="connsiteY0" fmla="*/ 0 h 2734734"/>
                  <a:gd name="connsiteX1" fmla="*/ 3598333 w 3598333"/>
                  <a:gd name="connsiteY1" fmla="*/ 1329267 h 2734734"/>
                  <a:gd name="connsiteX2" fmla="*/ 2997200 w 3598333"/>
                  <a:gd name="connsiteY2" fmla="*/ 2734734 h 2734734"/>
                  <a:gd name="connsiteX3" fmla="*/ 0 w 3598333"/>
                  <a:gd name="connsiteY3" fmla="*/ 262467 h 2734734"/>
                  <a:gd name="connsiteX4" fmla="*/ 287866 w 3598333"/>
                  <a:gd name="connsiteY4" fmla="*/ 270934 h 2734734"/>
                  <a:gd name="connsiteX5" fmla="*/ 287866 w 3598333"/>
                  <a:gd name="connsiteY5" fmla="*/ 0 h 2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333" h="2734734">
                    <a:moveTo>
                      <a:pt x="287866" y="0"/>
                    </a:moveTo>
                    <a:lnTo>
                      <a:pt x="3598333" y="1329267"/>
                    </a:lnTo>
                    <a:lnTo>
                      <a:pt x="2997200" y="2734734"/>
                    </a:lnTo>
                    <a:lnTo>
                      <a:pt x="0" y="262467"/>
                    </a:lnTo>
                    <a:lnTo>
                      <a:pt x="287866" y="270934"/>
                    </a:lnTo>
                    <a:lnTo>
                      <a:pt x="287866"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50">
                <a:extLst>
                  <a:ext uri="{FF2B5EF4-FFF2-40B4-BE49-F238E27FC236}">
                    <a16:creationId xmlns:a16="http://schemas.microsoft.com/office/drawing/2014/main" id="{8A353F5D-1552-2EE5-B52D-C5847F17587D}"/>
                  </a:ext>
                </a:extLst>
              </p:cNvPr>
              <p:cNvCxnSpPr>
                <a:cxnSpLocks/>
              </p:cNvCxnSpPr>
              <p:nvPr/>
            </p:nvCxnSpPr>
            <p:spPr>
              <a:xfrm>
                <a:off x="1535112" y="2590800"/>
                <a:ext cx="3257021"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51">
                <a:extLst>
                  <a:ext uri="{FF2B5EF4-FFF2-40B4-BE49-F238E27FC236}">
                    <a16:creationId xmlns:a16="http://schemas.microsoft.com/office/drawing/2014/main" id="{5BE90696-CAEC-C8C1-D091-FCBA7331EE12}"/>
                  </a:ext>
                </a:extLst>
              </p:cNvPr>
              <p:cNvCxnSpPr>
                <a:cxnSpLocks/>
              </p:cNvCxnSpPr>
              <p:nvPr/>
            </p:nvCxnSpPr>
            <p:spPr>
              <a:xfrm>
                <a:off x="1247039" y="2869141"/>
                <a:ext cx="2766161" cy="22912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777F48E-8FBE-FF19-46E7-1BC775BB1B08}"/>
                  </a:ext>
                </a:extLst>
              </p:cNvPr>
              <p:cNvSpPr/>
              <p:nvPr/>
            </p:nvSpPr>
            <p:spPr>
              <a:xfrm>
                <a:off x="1258887" y="2590800"/>
                <a:ext cx="276225" cy="26987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 name="Image 56">
              <a:extLst>
                <a:ext uri="{FF2B5EF4-FFF2-40B4-BE49-F238E27FC236}">
                  <a16:creationId xmlns:a16="http://schemas.microsoft.com/office/drawing/2014/main" id="{042D6ACA-E3C0-6462-9787-63835A0120A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8" b="100000" l="0" r="100000">
                          <a14:foregroundMark x1="49609" y1="8008" x2="49609" y2="195"/>
                          <a14:foregroundMark x1="43848" y1="57227" x2="43848" y2="57227"/>
                          <a14:foregroundMark x1="59668" y1="50000" x2="59668" y2="50000"/>
                        </a14:backgroundRemoval>
                      </a14:imgEffect>
                    </a14:imgLayer>
                  </a14:imgProps>
                </a:ext>
                <a:ext uri="{28A0092B-C50C-407E-A947-70E740481C1C}">
                  <a14:useLocalDpi xmlns:a14="http://schemas.microsoft.com/office/drawing/2010/main" val="0"/>
                </a:ext>
              </a:extLst>
            </a:blip>
            <a:srcRect r="53069"/>
            <a:stretch/>
          </p:blipFill>
          <p:spPr>
            <a:xfrm>
              <a:off x="3399739" y="4506173"/>
              <a:ext cx="735284" cy="1566744"/>
            </a:xfrm>
            <a:prstGeom prst="rect">
              <a:avLst/>
            </a:prstGeom>
          </p:spPr>
        </p:pic>
      </p:grpSp>
      <p:pic>
        <p:nvPicPr>
          <p:cNvPr id="15" name="Image 60">
            <a:extLst>
              <a:ext uri="{FF2B5EF4-FFF2-40B4-BE49-F238E27FC236}">
                <a16:creationId xmlns:a16="http://schemas.microsoft.com/office/drawing/2014/main" id="{B567B7CD-4CE0-6E74-8713-2178663C7B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9453" y="3283571"/>
            <a:ext cx="1687367" cy="1714020"/>
          </a:xfrm>
          <a:prstGeom prst="rect">
            <a:avLst/>
          </a:prstGeom>
        </p:spPr>
      </p:pic>
      <p:grpSp>
        <p:nvGrpSpPr>
          <p:cNvPr id="16" name="Groupe 1">
            <a:extLst>
              <a:ext uri="{FF2B5EF4-FFF2-40B4-BE49-F238E27FC236}">
                <a16:creationId xmlns:a16="http://schemas.microsoft.com/office/drawing/2014/main" id="{D620E334-4143-F47C-1671-840CF61BEB42}"/>
              </a:ext>
            </a:extLst>
          </p:cNvPr>
          <p:cNvGrpSpPr/>
          <p:nvPr/>
        </p:nvGrpSpPr>
        <p:grpSpPr>
          <a:xfrm>
            <a:off x="3352404" y="4431191"/>
            <a:ext cx="1665652" cy="1716707"/>
            <a:chOff x="6240307" y="3283571"/>
            <a:chExt cx="1970423" cy="2030819"/>
          </a:xfrm>
        </p:grpSpPr>
        <p:pic>
          <p:nvPicPr>
            <p:cNvPr id="17" name="Image 91">
              <a:extLst>
                <a:ext uri="{FF2B5EF4-FFF2-40B4-BE49-F238E27FC236}">
                  <a16:creationId xmlns:a16="http://schemas.microsoft.com/office/drawing/2014/main" id="{85ACBD0F-3C5D-C43C-0A1F-67B9FA77928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859" b="98885" l="766" r="100000"/>
                      </a14:imgEffect>
                    </a14:imgLayer>
                  </a14:imgProps>
                </a:ext>
              </a:extLst>
            </a:blip>
            <a:stretch>
              <a:fillRect/>
            </a:stretch>
          </p:blipFill>
          <p:spPr>
            <a:xfrm>
              <a:off x="6240307" y="3283571"/>
              <a:ext cx="1970423" cy="2030819"/>
            </a:xfrm>
            <a:prstGeom prst="rect">
              <a:avLst/>
            </a:prstGeom>
          </p:spPr>
        </p:pic>
        <p:sp>
          <p:nvSpPr>
            <p:cNvPr id="18" name="Rettangolo arrotondato 90">
              <a:extLst>
                <a:ext uri="{FF2B5EF4-FFF2-40B4-BE49-F238E27FC236}">
                  <a16:creationId xmlns:a16="http://schemas.microsoft.com/office/drawing/2014/main" id="{3755A157-A6B4-CA0B-C23C-428827C160A7}"/>
                </a:ext>
              </a:extLst>
            </p:cNvPr>
            <p:cNvSpPr/>
            <p:nvPr/>
          </p:nvSpPr>
          <p:spPr>
            <a:xfrm>
              <a:off x="6939502" y="3454692"/>
              <a:ext cx="626389" cy="424302"/>
            </a:xfrm>
            <a:prstGeom prst="roundRect">
              <a:avLst>
                <a:gd name="adj" fmla="val 12833"/>
              </a:avLst>
            </a:prstGeom>
            <a:noFill/>
            <a:ln w="34925" cap="flat" cmpd="sng" algn="ctr">
              <a:solidFill>
                <a:srgbClr val="000000"/>
              </a:solidFill>
              <a:prstDash val="sysDot"/>
            </a:ln>
            <a:effectLst/>
          </p:spPr>
          <p:txBody>
            <a:bodyPr rtlCol="0" anchor="ctr"/>
            <a:lstStyle/>
            <a:p>
              <a:pPr marL="0" marR="0" lvl="0" indent="0" algn="ctr" defTabSz="48887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mn-cs"/>
              </a:endParaRPr>
            </a:p>
          </p:txBody>
        </p:sp>
      </p:grpSp>
      <p:sp>
        <p:nvSpPr>
          <p:cNvPr id="39" name="Rectangle: Rounded Corners 38">
            <a:extLst>
              <a:ext uri="{FF2B5EF4-FFF2-40B4-BE49-F238E27FC236}">
                <a16:creationId xmlns:a16="http://schemas.microsoft.com/office/drawing/2014/main" id="{44C761CF-2DB4-AE19-994A-8096EF666E70}"/>
              </a:ext>
            </a:extLst>
          </p:cNvPr>
          <p:cNvSpPr/>
          <p:nvPr/>
        </p:nvSpPr>
        <p:spPr>
          <a:xfrm>
            <a:off x="7219444" y="3119976"/>
            <a:ext cx="3721100" cy="1874174"/>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dirty="0" err="1">
                <a:solidFill>
                  <a:srgbClr val="485C6A"/>
                </a:solidFill>
              </a:rPr>
              <a:t>Microscale</a:t>
            </a:r>
            <a:r>
              <a:rPr lang="fr-FR" dirty="0">
                <a:solidFill>
                  <a:srgbClr val="485C6A"/>
                </a:solidFill>
              </a:rPr>
              <a:t> : </a:t>
            </a:r>
            <a:r>
              <a:rPr lang="fr-FR" dirty="0" err="1">
                <a:solidFill>
                  <a:srgbClr val="485C6A"/>
                </a:solidFill>
              </a:rPr>
              <a:t>biology</a:t>
            </a:r>
            <a:r>
              <a:rPr lang="fr-FR" dirty="0">
                <a:solidFill>
                  <a:srgbClr val="485C6A"/>
                </a:solidFill>
              </a:rPr>
              <a:t> </a:t>
            </a:r>
            <a:r>
              <a:rPr lang="fr-FR" dirty="0" err="1">
                <a:solidFill>
                  <a:srgbClr val="485C6A"/>
                </a:solidFill>
              </a:rPr>
              <a:t>scale</a:t>
            </a:r>
            <a:endParaRPr lang="fr-FR" dirty="0">
              <a:solidFill>
                <a:srgbClr val="485C6A"/>
              </a:solidFill>
            </a:endParaRPr>
          </a:p>
          <a:p>
            <a:endParaRPr lang="fr-FR" dirty="0">
              <a:solidFill>
                <a:srgbClr val="485C6A"/>
              </a:solidFill>
            </a:endParaRPr>
          </a:p>
        </p:txBody>
      </p:sp>
      <p:grpSp>
        <p:nvGrpSpPr>
          <p:cNvPr id="40" name="Groupe 2">
            <a:extLst>
              <a:ext uri="{FF2B5EF4-FFF2-40B4-BE49-F238E27FC236}">
                <a16:creationId xmlns:a16="http://schemas.microsoft.com/office/drawing/2014/main" id="{BC19AA9D-0944-C7B6-57E6-7FB6DADD2037}"/>
              </a:ext>
            </a:extLst>
          </p:cNvPr>
          <p:cNvGrpSpPr>
            <a:grpSpLocks noChangeAspect="1"/>
          </p:cNvGrpSpPr>
          <p:nvPr/>
        </p:nvGrpSpPr>
        <p:grpSpPr>
          <a:xfrm>
            <a:off x="7461699" y="3736616"/>
            <a:ext cx="2743201" cy="1222120"/>
            <a:chOff x="7220362" y="2377027"/>
            <a:chExt cx="4844771" cy="2158389"/>
          </a:xfrm>
        </p:grpSpPr>
        <p:pic>
          <p:nvPicPr>
            <p:cNvPr id="41" name="Image 27">
              <a:extLst>
                <a:ext uri="{FF2B5EF4-FFF2-40B4-BE49-F238E27FC236}">
                  <a16:creationId xmlns:a16="http://schemas.microsoft.com/office/drawing/2014/main" id="{69747FF8-12A8-872A-79D1-DC077CB1337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852" t="30915" r="50939" b="59797"/>
            <a:stretch/>
          </p:blipFill>
          <p:spPr>
            <a:xfrm>
              <a:off x="7366736" y="2435856"/>
              <a:ext cx="1277821" cy="1074419"/>
            </a:xfrm>
            <a:prstGeom prst="rect">
              <a:avLst/>
            </a:prstGeom>
            <a:ln>
              <a:solidFill>
                <a:schemeClr val="tx1"/>
              </a:solidFill>
            </a:ln>
          </p:spPr>
        </p:pic>
        <p:cxnSp>
          <p:nvCxnSpPr>
            <p:cNvPr id="42" name="Connecteur droit 28">
              <a:extLst>
                <a:ext uri="{FF2B5EF4-FFF2-40B4-BE49-F238E27FC236}">
                  <a16:creationId xmlns:a16="http://schemas.microsoft.com/office/drawing/2014/main" id="{6A08401D-49E2-262E-0AD3-E8A7E3008A51}"/>
                </a:ext>
              </a:extLst>
            </p:cNvPr>
            <p:cNvCxnSpPr/>
            <p:nvPr/>
          </p:nvCxnSpPr>
          <p:spPr>
            <a:xfrm>
              <a:off x="8271845" y="3310453"/>
              <a:ext cx="0" cy="36000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3" name="Connecteur droit 29">
              <a:extLst>
                <a:ext uri="{FF2B5EF4-FFF2-40B4-BE49-F238E27FC236}">
                  <a16:creationId xmlns:a16="http://schemas.microsoft.com/office/drawing/2014/main" id="{0BBCB2F5-EDE2-A94B-91E7-5A4B02CF699D}"/>
                </a:ext>
              </a:extLst>
            </p:cNvPr>
            <p:cNvCxnSpPr/>
            <p:nvPr/>
          </p:nvCxnSpPr>
          <p:spPr>
            <a:xfrm>
              <a:off x="7817186" y="3291951"/>
              <a:ext cx="0" cy="61200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4" name="Connecteur droit 30">
              <a:extLst>
                <a:ext uri="{FF2B5EF4-FFF2-40B4-BE49-F238E27FC236}">
                  <a16:creationId xmlns:a16="http://schemas.microsoft.com/office/drawing/2014/main" id="{C24CA19B-ADC4-E5E8-A2B6-5D8BA7954B2B}"/>
                </a:ext>
              </a:extLst>
            </p:cNvPr>
            <p:cNvCxnSpPr/>
            <p:nvPr/>
          </p:nvCxnSpPr>
          <p:spPr>
            <a:xfrm>
              <a:off x="7464761" y="3272901"/>
              <a:ext cx="0" cy="90000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5" name="Connecteur droit 31">
              <a:extLst>
                <a:ext uri="{FF2B5EF4-FFF2-40B4-BE49-F238E27FC236}">
                  <a16:creationId xmlns:a16="http://schemas.microsoft.com/office/drawing/2014/main" id="{3A2334AD-57A4-085E-8352-86C5C0D6F240}"/>
                </a:ext>
              </a:extLst>
            </p:cNvPr>
            <p:cNvCxnSpPr>
              <a:cxnSpLocks/>
            </p:cNvCxnSpPr>
            <p:nvPr/>
          </p:nvCxnSpPr>
          <p:spPr>
            <a:xfrm>
              <a:off x="8367095" y="2817673"/>
              <a:ext cx="756690" cy="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6" name="Connecteur droit 32">
              <a:extLst>
                <a:ext uri="{FF2B5EF4-FFF2-40B4-BE49-F238E27FC236}">
                  <a16:creationId xmlns:a16="http://schemas.microsoft.com/office/drawing/2014/main" id="{6E78511D-90C3-3B34-3DBD-C4B68953CF28}"/>
                </a:ext>
              </a:extLst>
            </p:cNvPr>
            <p:cNvCxnSpPr/>
            <p:nvPr/>
          </p:nvCxnSpPr>
          <p:spPr>
            <a:xfrm>
              <a:off x="8223785" y="2507678"/>
              <a:ext cx="900000" cy="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sp>
          <p:nvSpPr>
            <p:cNvPr id="47" name="ZoneTexte 33">
              <a:extLst>
                <a:ext uri="{FF2B5EF4-FFF2-40B4-BE49-F238E27FC236}">
                  <a16:creationId xmlns:a16="http://schemas.microsoft.com/office/drawing/2014/main" id="{1778FD23-8B50-094E-0C30-87C22B9BF3F1}"/>
                </a:ext>
              </a:extLst>
            </p:cNvPr>
            <p:cNvSpPr txBox="1"/>
            <p:nvPr/>
          </p:nvSpPr>
          <p:spPr>
            <a:xfrm>
              <a:off x="9079696" y="2377027"/>
              <a:ext cx="2983944" cy="230832"/>
            </a:xfrm>
            <a:prstGeom prst="rect">
              <a:avLst/>
            </a:prstGeom>
            <a:noFill/>
          </p:spPr>
          <p:txBody>
            <a:bodyPr wrap="square" rtlCol="0">
              <a:spAutoFit/>
            </a:bodyPr>
            <a:lstStyle/>
            <a:p>
              <a:r>
                <a:rPr lang="fr-FR" sz="900" dirty="0" err="1">
                  <a:latin typeface="Arial Narrow" panose="020B0606020202030204" pitchFamily="34" charset="0"/>
                </a:rPr>
                <a:t>Interstitial</a:t>
              </a:r>
              <a:r>
                <a:rPr lang="fr-FR" sz="900" dirty="0">
                  <a:latin typeface="Arial Narrow" panose="020B0606020202030204" pitchFamily="34" charset="0"/>
                </a:rPr>
                <a:t> </a:t>
              </a:r>
              <a:r>
                <a:rPr lang="fr-FR" sz="900" dirty="0" err="1">
                  <a:latin typeface="Arial Narrow" panose="020B0606020202030204" pitchFamily="34" charset="0"/>
                </a:rPr>
                <a:t>fluid</a:t>
              </a:r>
              <a:endParaRPr lang="fr-FR" sz="900" dirty="0">
                <a:latin typeface="Arial Narrow" panose="020B0606020202030204" pitchFamily="34" charset="0"/>
              </a:endParaRPr>
            </a:p>
          </p:txBody>
        </p:sp>
        <p:sp>
          <p:nvSpPr>
            <p:cNvPr id="48" name="ZoneTexte 34">
              <a:extLst>
                <a:ext uri="{FF2B5EF4-FFF2-40B4-BE49-F238E27FC236}">
                  <a16:creationId xmlns:a16="http://schemas.microsoft.com/office/drawing/2014/main" id="{1FF8BE48-645D-320A-36E4-B984BCAC17FF}"/>
                </a:ext>
              </a:extLst>
            </p:cNvPr>
            <p:cNvSpPr txBox="1"/>
            <p:nvPr/>
          </p:nvSpPr>
          <p:spPr>
            <a:xfrm>
              <a:off x="9081189" y="2692700"/>
              <a:ext cx="2983944" cy="230832"/>
            </a:xfrm>
            <a:prstGeom prst="rect">
              <a:avLst/>
            </a:prstGeom>
            <a:noFill/>
          </p:spPr>
          <p:txBody>
            <a:bodyPr wrap="square" rtlCol="0">
              <a:spAutoFit/>
            </a:bodyPr>
            <a:lstStyle/>
            <a:p>
              <a:r>
                <a:rPr lang="fr-FR" sz="900" dirty="0">
                  <a:solidFill>
                    <a:srgbClr val="562C32"/>
                  </a:solidFill>
                  <a:latin typeface="Arial Narrow" panose="020B0606020202030204" pitchFamily="34" charset="0"/>
                </a:rPr>
                <a:t>Mobile </a:t>
              </a:r>
              <a:r>
                <a:rPr lang="fr-FR" sz="900" dirty="0" err="1">
                  <a:solidFill>
                    <a:srgbClr val="562C32"/>
                  </a:solidFill>
                  <a:latin typeface="Arial Narrow" panose="020B0606020202030204" pitchFamily="34" charset="0"/>
                </a:rPr>
                <a:t>cells</a:t>
              </a:r>
              <a:endParaRPr lang="fr-FR" sz="900" dirty="0">
                <a:solidFill>
                  <a:srgbClr val="562C32"/>
                </a:solidFill>
                <a:latin typeface="Arial Narrow" panose="020B0606020202030204" pitchFamily="34" charset="0"/>
              </a:endParaRPr>
            </a:p>
          </p:txBody>
        </p:sp>
        <p:sp>
          <p:nvSpPr>
            <p:cNvPr id="49" name="ZoneTexte 35">
              <a:extLst>
                <a:ext uri="{FF2B5EF4-FFF2-40B4-BE49-F238E27FC236}">
                  <a16:creationId xmlns:a16="http://schemas.microsoft.com/office/drawing/2014/main" id="{FF444A48-1648-773B-5B90-1359AAF6AD73}"/>
                </a:ext>
              </a:extLst>
            </p:cNvPr>
            <p:cNvSpPr txBox="1"/>
            <p:nvPr/>
          </p:nvSpPr>
          <p:spPr>
            <a:xfrm>
              <a:off x="8136822" y="3622995"/>
              <a:ext cx="3151516" cy="230832"/>
            </a:xfrm>
            <a:prstGeom prst="rect">
              <a:avLst/>
            </a:prstGeom>
            <a:noFill/>
          </p:spPr>
          <p:txBody>
            <a:bodyPr wrap="square" rtlCol="0">
              <a:spAutoFit/>
            </a:bodyPr>
            <a:lstStyle/>
            <a:p>
              <a:r>
                <a:rPr lang="fr-FR" sz="900" dirty="0">
                  <a:solidFill>
                    <a:srgbClr val="D788A4"/>
                  </a:solidFill>
                  <a:latin typeface="Arial Narrow" panose="020B0606020202030204" pitchFamily="34" charset="0"/>
                </a:rPr>
                <a:t>Structural cells and </a:t>
              </a:r>
              <a:r>
                <a:rPr lang="fr-FR" sz="900" dirty="0" err="1">
                  <a:solidFill>
                    <a:srgbClr val="D788A4"/>
                  </a:solidFill>
                  <a:latin typeface="Arial Narrow" panose="020B0606020202030204" pitchFamily="34" charset="0"/>
                </a:rPr>
                <a:t>other</a:t>
              </a:r>
              <a:r>
                <a:rPr lang="fr-FR" sz="900" dirty="0">
                  <a:solidFill>
                    <a:srgbClr val="D788A4"/>
                  </a:solidFill>
                  <a:latin typeface="Arial Narrow" panose="020B0606020202030204" pitchFamily="34" charset="0"/>
                </a:rPr>
                <a:t> structures</a:t>
              </a:r>
              <a:endParaRPr lang="fr-FR" sz="900" i="1" dirty="0">
                <a:solidFill>
                  <a:srgbClr val="D788A4"/>
                </a:solidFill>
                <a:latin typeface="Cambria" panose="02040503050406030204" pitchFamily="18" charset="0"/>
                <a:ea typeface="Cambria" panose="02040503050406030204" pitchFamily="18" charset="0"/>
              </a:endParaRPr>
            </a:p>
          </p:txBody>
        </p:sp>
        <p:sp>
          <p:nvSpPr>
            <p:cNvPr id="50" name="ZoneTexte 36">
              <a:extLst>
                <a:ext uri="{FF2B5EF4-FFF2-40B4-BE49-F238E27FC236}">
                  <a16:creationId xmlns:a16="http://schemas.microsoft.com/office/drawing/2014/main" id="{4582C804-38F5-AE22-7AB0-1A34A6053D04}"/>
                </a:ext>
              </a:extLst>
            </p:cNvPr>
            <p:cNvSpPr txBox="1"/>
            <p:nvPr/>
          </p:nvSpPr>
          <p:spPr>
            <a:xfrm>
              <a:off x="7667960" y="3863046"/>
              <a:ext cx="2983944" cy="230832"/>
            </a:xfrm>
            <a:prstGeom prst="rect">
              <a:avLst/>
            </a:prstGeom>
            <a:noFill/>
          </p:spPr>
          <p:txBody>
            <a:bodyPr wrap="square" rtlCol="0">
              <a:spAutoFit/>
            </a:bodyPr>
            <a:lstStyle/>
            <a:p>
              <a:r>
                <a:rPr lang="fr-FR" sz="900" dirty="0">
                  <a:solidFill>
                    <a:srgbClr val="D788A4"/>
                  </a:solidFill>
                  <a:latin typeface="Arial Narrow" panose="020B0606020202030204" pitchFamily="34" charset="0"/>
                </a:rPr>
                <a:t>Connective tissue</a:t>
              </a:r>
              <a:endParaRPr lang="fr-FR" sz="900" i="1" dirty="0">
                <a:solidFill>
                  <a:srgbClr val="D788A4"/>
                </a:solidFill>
                <a:latin typeface="Cambria" panose="02040503050406030204" pitchFamily="18" charset="0"/>
                <a:ea typeface="Cambria" panose="02040503050406030204" pitchFamily="18" charset="0"/>
              </a:endParaRPr>
            </a:p>
          </p:txBody>
        </p:sp>
        <p:sp>
          <p:nvSpPr>
            <p:cNvPr id="51" name="ZoneTexte 37">
              <a:extLst>
                <a:ext uri="{FF2B5EF4-FFF2-40B4-BE49-F238E27FC236}">
                  <a16:creationId xmlns:a16="http://schemas.microsoft.com/office/drawing/2014/main" id="{066C6D5D-0936-26D1-1998-4C13B03052AE}"/>
                </a:ext>
              </a:extLst>
            </p:cNvPr>
            <p:cNvSpPr txBox="1"/>
            <p:nvPr/>
          </p:nvSpPr>
          <p:spPr>
            <a:xfrm>
              <a:off x="7220362" y="4127743"/>
              <a:ext cx="3656231" cy="407673"/>
            </a:xfrm>
            <a:prstGeom prst="rect">
              <a:avLst/>
            </a:prstGeom>
            <a:noFill/>
          </p:spPr>
          <p:txBody>
            <a:bodyPr wrap="square" rtlCol="0">
              <a:spAutoFit/>
            </a:bodyPr>
            <a:lstStyle/>
            <a:p>
              <a:r>
                <a:rPr lang="en-US" sz="900" dirty="0">
                  <a:solidFill>
                    <a:srgbClr val="FF0000"/>
                  </a:solidFill>
                  <a:latin typeface="Arial Narrow" panose="020B0606020202030204" pitchFamily="34" charset="0"/>
                </a:rPr>
                <a:t>Micro-vascular system = oxygen supply</a:t>
              </a:r>
              <a:endParaRPr lang="en-US" sz="900" i="1" dirty="0">
                <a:solidFill>
                  <a:srgbClr val="FF0000"/>
                </a:solidFill>
                <a:latin typeface="Cambria" panose="02040503050406030204" pitchFamily="18" charset="0"/>
                <a:ea typeface="Cambria" panose="02040503050406030204" pitchFamily="18" charset="0"/>
              </a:endParaRPr>
            </a:p>
          </p:txBody>
        </p:sp>
        <p:sp>
          <p:nvSpPr>
            <p:cNvPr id="52" name="Ellipse 39">
              <a:extLst>
                <a:ext uri="{FF2B5EF4-FFF2-40B4-BE49-F238E27FC236}">
                  <a16:creationId xmlns:a16="http://schemas.microsoft.com/office/drawing/2014/main" id="{568ECA16-249B-CFF4-5267-AA8F4D1F3A4B}"/>
                </a:ext>
              </a:extLst>
            </p:cNvPr>
            <p:cNvSpPr/>
            <p:nvPr/>
          </p:nvSpPr>
          <p:spPr>
            <a:xfrm rot="1488003">
              <a:off x="7642237" y="2878232"/>
              <a:ext cx="202149" cy="133470"/>
            </a:xfrm>
            <a:prstGeom prst="ellipse">
              <a:avLst/>
            </a:prstGeom>
            <a:no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40">
              <a:extLst>
                <a:ext uri="{FF2B5EF4-FFF2-40B4-BE49-F238E27FC236}">
                  <a16:creationId xmlns:a16="http://schemas.microsoft.com/office/drawing/2014/main" id="{5147EFA3-B13B-399F-6874-03B045AF870A}"/>
                </a:ext>
              </a:extLst>
            </p:cNvPr>
            <p:cNvSpPr/>
            <p:nvPr/>
          </p:nvSpPr>
          <p:spPr>
            <a:xfrm rot="20413282">
              <a:off x="7848857" y="2914657"/>
              <a:ext cx="202149" cy="111178"/>
            </a:xfrm>
            <a:prstGeom prst="ellipse">
              <a:avLst/>
            </a:prstGeom>
            <a:no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41">
              <a:extLst>
                <a:ext uri="{FF2B5EF4-FFF2-40B4-BE49-F238E27FC236}">
                  <a16:creationId xmlns:a16="http://schemas.microsoft.com/office/drawing/2014/main" id="{9C64961B-1587-7020-3887-127860DED757}"/>
                </a:ext>
              </a:extLst>
            </p:cNvPr>
            <p:cNvSpPr/>
            <p:nvPr/>
          </p:nvSpPr>
          <p:spPr>
            <a:xfrm rot="20413282">
              <a:off x="8052680" y="2857065"/>
              <a:ext cx="202149" cy="111178"/>
            </a:xfrm>
            <a:prstGeom prst="ellipse">
              <a:avLst/>
            </a:prstGeom>
            <a:no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42">
              <a:extLst>
                <a:ext uri="{FF2B5EF4-FFF2-40B4-BE49-F238E27FC236}">
                  <a16:creationId xmlns:a16="http://schemas.microsoft.com/office/drawing/2014/main" id="{DF92B08F-FD1B-3907-147A-A90C216E0E42}"/>
                </a:ext>
              </a:extLst>
            </p:cNvPr>
            <p:cNvSpPr/>
            <p:nvPr/>
          </p:nvSpPr>
          <p:spPr>
            <a:xfrm rot="17818649">
              <a:off x="8214283" y="2741772"/>
              <a:ext cx="202149" cy="111178"/>
            </a:xfrm>
            <a:prstGeom prst="ellipse">
              <a:avLst/>
            </a:prstGeom>
            <a:solidFill>
              <a:srgbClr val="B1656F"/>
            </a:solid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6" name="Connecteur droit 43">
              <a:extLst>
                <a:ext uri="{FF2B5EF4-FFF2-40B4-BE49-F238E27FC236}">
                  <a16:creationId xmlns:a16="http://schemas.microsoft.com/office/drawing/2014/main" id="{F283D944-2791-0107-EDCB-B5B303254BBC}"/>
                </a:ext>
              </a:extLst>
            </p:cNvPr>
            <p:cNvCxnSpPr>
              <a:cxnSpLocks/>
            </p:cNvCxnSpPr>
            <p:nvPr/>
          </p:nvCxnSpPr>
          <p:spPr>
            <a:xfrm>
              <a:off x="8384027" y="2826141"/>
              <a:ext cx="756690" cy="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grpSp>
      <p:pic>
        <p:nvPicPr>
          <p:cNvPr id="57" name="Picture 56">
            <a:extLst>
              <a:ext uri="{FF2B5EF4-FFF2-40B4-BE49-F238E27FC236}">
                <a16:creationId xmlns:a16="http://schemas.microsoft.com/office/drawing/2014/main" id="{1357ACDE-B288-6324-8ACA-6174C25AF407}"/>
              </a:ext>
            </a:extLst>
          </p:cNvPr>
          <p:cNvPicPr>
            <a:picLocks noChangeAspect="1"/>
          </p:cNvPicPr>
          <p:nvPr/>
        </p:nvPicPr>
        <p:blipFill>
          <a:blip r:embed="rId11"/>
          <a:stretch>
            <a:fillRect/>
          </a:stretch>
        </p:blipFill>
        <p:spPr>
          <a:xfrm>
            <a:off x="4447482" y="2019201"/>
            <a:ext cx="2086266" cy="1924319"/>
          </a:xfrm>
          <a:prstGeom prst="rect">
            <a:avLst/>
          </a:prstGeom>
        </p:spPr>
      </p:pic>
      <p:sp>
        <p:nvSpPr>
          <p:cNvPr id="21" name="TextBox 20">
            <a:extLst>
              <a:ext uri="{FF2B5EF4-FFF2-40B4-BE49-F238E27FC236}">
                <a16:creationId xmlns:a16="http://schemas.microsoft.com/office/drawing/2014/main" id="{85ABCFAC-BC5F-E450-101F-D7578E804A81}"/>
              </a:ext>
            </a:extLst>
          </p:cNvPr>
          <p:cNvSpPr txBox="1"/>
          <p:nvPr/>
        </p:nvSpPr>
        <p:spPr>
          <a:xfrm>
            <a:off x="4586557" y="2912050"/>
            <a:ext cx="1764145" cy="784830"/>
          </a:xfrm>
          <a:prstGeom prst="rect">
            <a:avLst/>
          </a:prstGeom>
          <a:solidFill>
            <a:srgbClr val="F0F4F8"/>
          </a:solidFill>
        </p:spPr>
        <p:txBody>
          <a:bodyPr wrap="square" rtlCol="0">
            <a:spAutoFit/>
          </a:bodyPr>
          <a:lstStyle/>
          <a:p>
            <a:pPr algn="just"/>
            <a:r>
              <a:rPr lang="fr-FR" sz="900" dirty="0" err="1"/>
              <a:t>Fluid</a:t>
            </a:r>
            <a:r>
              <a:rPr lang="fr-FR" sz="900" dirty="0"/>
              <a:t> </a:t>
            </a:r>
            <a:r>
              <a:rPr lang="fr-FR" sz="900" dirty="0" err="1"/>
              <a:t>movement</a:t>
            </a:r>
            <a:r>
              <a:rPr lang="fr-FR" sz="900" dirty="0"/>
              <a:t> and compression </a:t>
            </a:r>
            <a:r>
              <a:rPr lang="fr-FR" sz="900" dirty="0" err="1"/>
              <a:t>disrupt</a:t>
            </a:r>
            <a:r>
              <a:rPr lang="fr-FR" sz="900" dirty="0"/>
              <a:t> the </a:t>
            </a:r>
            <a:r>
              <a:rPr lang="fr-FR" sz="900" dirty="0" err="1"/>
              <a:t>microvascular</a:t>
            </a:r>
            <a:r>
              <a:rPr lang="fr-FR" sz="900" dirty="0"/>
              <a:t> network, </a:t>
            </a:r>
            <a:r>
              <a:rPr lang="fr-FR" sz="900" dirty="0" err="1"/>
              <a:t>cutting</a:t>
            </a:r>
            <a:r>
              <a:rPr lang="fr-FR" sz="900" dirty="0"/>
              <a:t> off </a:t>
            </a:r>
            <a:r>
              <a:rPr lang="fr-FR" sz="900" dirty="0" err="1"/>
              <a:t>oxygen</a:t>
            </a:r>
            <a:r>
              <a:rPr lang="fr-FR" sz="900" dirty="0"/>
              <a:t> </a:t>
            </a:r>
            <a:r>
              <a:rPr lang="fr-FR" sz="900" dirty="0" err="1"/>
              <a:t>supply</a:t>
            </a:r>
            <a:r>
              <a:rPr lang="fr-FR" sz="900" dirty="0"/>
              <a:t> to the tissue, </a:t>
            </a:r>
            <a:r>
              <a:rPr lang="fr-FR" sz="900" dirty="0" err="1"/>
              <a:t>leading</a:t>
            </a:r>
            <a:r>
              <a:rPr lang="fr-FR" sz="900" dirty="0"/>
              <a:t> to damage.</a:t>
            </a:r>
            <a:endParaRPr lang="en-GB" sz="900" dirty="0"/>
          </a:p>
        </p:txBody>
      </p:sp>
      <p:sp>
        <p:nvSpPr>
          <p:cNvPr id="6" name="TextBox 5">
            <a:extLst>
              <a:ext uri="{FF2B5EF4-FFF2-40B4-BE49-F238E27FC236}">
                <a16:creationId xmlns:a16="http://schemas.microsoft.com/office/drawing/2014/main" id="{5031B4B3-98E6-0E00-9B0D-08CB8BE2EB45}"/>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
        <p:nvSpPr>
          <p:cNvPr id="19" name="TextBox 18">
            <a:extLst>
              <a:ext uri="{FF2B5EF4-FFF2-40B4-BE49-F238E27FC236}">
                <a16:creationId xmlns:a16="http://schemas.microsoft.com/office/drawing/2014/main" id="{CDC32D0F-4C34-BCB7-6F0F-25CEA045E003}"/>
              </a:ext>
            </a:extLst>
          </p:cNvPr>
          <p:cNvSpPr txBox="1"/>
          <p:nvPr/>
        </p:nvSpPr>
        <p:spPr>
          <a:xfrm>
            <a:off x="4586557" y="2629073"/>
            <a:ext cx="1764145" cy="246221"/>
          </a:xfrm>
          <a:prstGeom prst="rect">
            <a:avLst/>
          </a:prstGeom>
          <a:solidFill>
            <a:srgbClr val="F0F4F8"/>
          </a:solidFill>
        </p:spPr>
        <p:txBody>
          <a:bodyPr wrap="square" rtlCol="0">
            <a:spAutoFit/>
          </a:bodyPr>
          <a:lstStyle/>
          <a:p>
            <a:pPr algn="just"/>
            <a:r>
              <a:rPr lang="fr-FR" sz="1000" b="1" dirty="0" err="1">
                <a:solidFill>
                  <a:schemeClr val="accent1"/>
                </a:solidFill>
              </a:rPr>
              <a:t>Biology</a:t>
            </a:r>
            <a:endParaRPr lang="en-GB" sz="1000" b="1" dirty="0">
              <a:solidFill>
                <a:schemeClr val="accent1"/>
              </a:solidFill>
            </a:endParaRPr>
          </a:p>
        </p:txBody>
      </p:sp>
    </p:spTree>
    <p:extLst>
      <p:ext uri="{BB962C8B-B14F-4D97-AF65-F5344CB8AC3E}">
        <p14:creationId xmlns:p14="http://schemas.microsoft.com/office/powerpoint/2010/main" val="273299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32BC-2D13-194A-3DF4-109640287C05}"/>
              </a:ext>
            </a:extLst>
          </p:cNvPr>
          <p:cNvSpPr>
            <a:spLocks noGrp="1"/>
          </p:cNvSpPr>
          <p:nvPr>
            <p:ph type="title"/>
          </p:nvPr>
        </p:nvSpPr>
        <p:spPr/>
        <p:txBody>
          <a:bodyPr/>
          <a:lstStyle/>
          <a:p>
            <a:r>
              <a:rPr lang="fr-FR" dirty="0"/>
              <a:t>The </a:t>
            </a:r>
            <a:r>
              <a:rPr lang="fr-FR" dirty="0" err="1"/>
              <a:t>Porous</a:t>
            </a:r>
            <a:r>
              <a:rPr lang="fr-FR" dirty="0"/>
              <a:t> (bricks) Model</a:t>
            </a:r>
            <a:endParaRPr lang="en-GB" dirty="0"/>
          </a:p>
        </p:txBody>
      </p:sp>
      <p:sp>
        <p:nvSpPr>
          <p:cNvPr id="3" name="Date Placeholder 2">
            <a:extLst>
              <a:ext uri="{FF2B5EF4-FFF2-40B4-BE49-F238E27FC236}">
                <a16:creationId xmlns:a16="http://schemas.microsoft.com/office/drawing/2014/main" id="{0E931166-A291-BD5E-2663-9B7F9B64875F}"/>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05C61DB6-9299-79D9-E665-81B8A374734F}"/>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3F7EBA7F-AB8D-E008-F727-C9B9B0C4AF7F}"/>
              </a:ext>
            </a:extLst>
          </p:cNvPr>
          <p:cNvSpPr>
            <a:spLocks noGrp="1"/>
          </p:cNvSpPr>
          <p:nvPr>
            <p:ph type="sldNum" sz="quarter" idx="12"/>
          </p:nvPr>
        </p:nvSpPr>
        <p:spPr/>
        <p:txBody>
          <a:bodyPr/>
          <a:lstStyle/>
          <a:p>
            <a:fld id="{1C96B271-48F2-4EBC-90C1-CA6B138C6EC9}" type="slidenum">
              <a:rPr lang="fr-FR" smtClean="0"/>
              <a:pPr/>
              <a:t>13</a:t>
            </a:fld>
            <a:endParaRPr lang="fr-FR">
              <a:latin typeface="Bahnschrift Light" panose="020B0502040204020203" pitchFamily="34" charset="0"/>
            </a:endParaRPr>
          </a:p>
        </p:txBody>
      </p:sp>
      <p:pic>
        <p:nvPicPr>
          <p:cNvPr id="80" name="Picture Placeholder 79" descr="A close-up of a blood vessels&#10;&#10;AI-generated content may be incorrect.">
            <a:extLst>
              <a:ext uri="{FF2B5EF4-FFF2-40B4-BE49-F238E27FC236}">
                <a16:creationId xmlns:a16="http://schemas.microsoft.com/office/drawing/2014/main" id="{45B74DDC-11DB-7F14-C1F9-61A6B0FE493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4" b="214"/>
          <a:stretch>
            <a:fillRect/>
          </a:stretch>
        </p:blipFill>
        <p:spPr/>
      </p:pic>
      <p:sp>
        <p:nvSpPr>
          <p:cNvPr id="45" name="Rectangle: Rounded Corners 44">
            <a:extLst>
              <a:ext uri="{FF2B5EF4-FFF2-40B4-BE49-F238E27FC236}">
                <a16:creationId xmlns:a16="http://schemas.microsoft.com/office/drawing/2014/main" id="{8C420084-5FE5-2935-F86E-EBCE923451FA}"/>
              </a:ext>
            </a:extLst>
          </p:cNvPr>
          <p:cNvSpPr/>
          <p:nvPr/>
        </p:nvSpPr>
        <p:spPr>
          <a:xfrm>
            <a:off x="4247846" y="2423119"/>
            <a:ext cx="2307715" cy="59965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Solid</a:t>
            </a:r>
            <a:endParaRPr lang="en-GB" dirty="0">
              <a:solidFill>
                <a:schemeClr val="tx1"/>
              </a:solidFill>
            </a:endParaRPr>
          </a:p>
        </p:txBody>
      </p:sp>
      <p:sp>
        <p:nvSpPr>
          <p:cNvPr id="46" name="Rectangle: Rounded Corners 45">
            <a:extLst>
              <a:ext uri="{FF2B5EF4-FFF2-40B4-BE49-F238E27FC236}">
                <a16:creationId xmlns:a16="http://schemas.microsoft.com/office/drawing/2014/main" id="{0578436C-D689-D7B3-3600-8AF8731DA0DF}"/>
              </a:ext>
            </a:extLst>
          </p:cNvPr>
          <p:cNvSpPr/>
          <p:nvPr/>
        </p:nvSpPr>
        <p:spPr>
          <a:xfrm>
            <a:off x="4393703" y="2718600"/>
            <a:ext cx="2016000"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Stress-</a:t>
            </a:r>
            <a:r>
              <a:rPr lang="fr-FR" sz="1100" dirty="0" err="1">
                <a:solidFill>
                  <a:schemeClr val="tx1"/>
                </a:solidFill>
              </a:rPr>
              <a:t>Strain</a:t>
            </a:r>
            <a:r>
              <a:rPr lang="fr-FR" sz="1100" dirty="0">
                <a:solidFill>
                  <a:schemeClr val="tx1"/>
                </a:solidFill>
              </a:rPr>
              <a:t> </a:t>
            </a:r>
            <a:r>
              <a:rPr lang="fr-FR" sz="1100" dirty="0" err="1">
                <a:solidFill>
                  <a:schemeClr val="tx1"/>
                </a:solidFill>
              </a:rPr>
              <a:t>law</a:t>
            </a:r>
            <a:endParaRPr lang="en-GB" sz="1100" dirty="0">
              <a:solidFill>
                <a:schemeClr val="tx1"/>
              </a:solidFill>
            </a:endParaRPr>
          </a:p>
        </p:txBody>
      </p:sp>
      <p:sp>
        <p:nvSpPr>
          <p:cNvPr id="39" name="Rectangle: Rounded Corners 38">
            <a:extLst>
              <a:ext uri="{FF2B5EF4-FFF2-40B4-BE49-F238E27FC236}">
                <a16:creationId xmlns:a16="http://schemas.microsoft.com/office/drawing/2014/main" id="{21737C2D-A7EC-8704-9DEC-6E185A2C2F08}"/>
              </a:ext>
            </a:extLst>
          </p:cNvPr>
          <p:cNvSpPr/>
          <p:nvPr/>
        </p:nvSpPr>
        <p:spPr>
          <a:xfrm>
            <a:off x="1705483" y="3817795"/>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Force </a:t>
            </a:r>
            <a:r>
              <a:rPr lang="fr-FR" sz="1400" dirty="0" err="1">
                <a:solidFill>
                  <a:schemeClr val="tx1"/>
                </a:solidFill>
              </a:rPr>
              <a:t>Equilibrium</a:t>
            </a:r>
            <a:endParaRPr lang="en-GB" dirty="0">
              <a:solidFill>
                <a:schemeClr val="tx1"/>
              </a:solidFill>
            </a:endParaRPr>
          </a:p>
        </p:txBody>
      </p:sp>
      <p:sp>
        <p:nvSpPr>
          <p:cNvPr id="38" name="Rectangle: Rounded Corners 37">
            <a:extLst>
              <a:ext uri="{FF2B5EF4-FFF2-40B4-BE49-F238E27FC236}">
                <a16:creationId xmlns:a16="http://schemas.microsoft.com/office/drawing/2014/main" id="{060151C6-4037-88CB-6CB5-45D5828575DF}"/>
              </a:ext>
            </a:extLst>
          </p:cNvPr>
          <p:cNvSpPr/>
          <p:nvPr/>
        </p:nvSpPr>
        <p:spPr>
          <a:xfrm>
            <a:off x="1705483" y="2496652"/>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Mass Conservation</a:t>
            </a:r>
            <a:endParaRPr lang="en-GB" dirty="0">
              <a:solidFill>
                <a:schemeClr val="tx1"/>
              </a:solidFill>
            </a:endParaRPr>
          </a:p>
        </p:txBody>
      </p:sp>
      <p:sp>
        <p:nvSpPr>
          <p:cNvPr id="40" name="Rectangle: Rounded Corners 39">
            <a:extLst>
              <a:ext uri="{FF2B5EF4-FFF2-40B4-BE49-F238E27FC236}">
                <a16:creationId xmlns:a16="http://schemas.microsoft.com/office/drawing/2014/main" id="{31D08A25-A3BC-023B-29E4-30BFFA1F821D}"/>
              </a:ext>
            </a:extLst>
          </p:cNvPr>
          <p:cNvSpPr/>
          <p:nvPr/>
        </p:nvSpPr>
        <p:spPr>
          <a:xfrm>
            <a:off x="1783610" y="2890982"/>
            <a:ext cx="640401"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Solid</a:t>
            </a:r>
            <a:endParaRPr lang="en-GB" sz="1100" dirty="0">
              <a:solidFill>
                <a:schemeClr val="tx1"/>
              </a:solidFill>
            </a:endParaRPr>
          </a:p>
        </p:txBody>
      </p:sp>
      <p:sp>
        <p:nvSpPr>
          <p:cNvPr id="42" name="Rectangle: Rounded Corners 41">
            <a:extLst>
              <a:ext uri="{FF2B5EF4-FFF2-40B4-BE49-F238E27FC236}">
                <a16:creationId xmlns:a16="http://schemas.microsoft.com/office/drawing/2014/main" id="{490513FE-8689-6A48-00EB-690670C5A786}"/>
              </a:ext>
            </a:extLst>
          </p:cNvPr>
          <p:cNvSpPr/>
          <p:nvPr/>
        </p:nvSpPr>
        <p:spPr>
          <a:xfrm>
            <a:off x="1783609" y="3297134"/>
            <a:ext cx="640401"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IF</a:t>
            </a:r>
            <a:endParaRPr lang="en-GB" sz="1100" dirty="0">
              <a:solidFill>
                <a:schemeClr val="tx1"/>
              </a:solidFill>
            </a:endParaRPr>
          </a:p>
        </p:txBody>
      </p:sp>
      <p:sp>
        <p:nvSpPr>
          <p:cNvPr id="43" name="Rectangle: Rounded Corners 42">
            <a:extLst>
              <a:ext uri="{FF2B5EF4-FFF2-40B4-BE49-F238E27FC236}">
                <a16:creationId xmlns:a16="http://schemas.microsoft.com/office/drawing/2014/main" id="{6E74192D-4809-6890-2E8E-1AAE4D4435ED}"/>
              </a:ext>
            </a:extLst>
          </p:cNvPr>
          <p:cNvSpPr/>
          <p:nvPr/>
        </p:nvSpPr>
        <p:spPr>
          <a:xfrm>
            <a:off x="1801650" y="4240302"/>
            <a:ext cx="945794"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Total stress</a:t>
            </a:r>
            <a:endParaRPr lang="en-GB" sz="1100" dirty="0">
              <a:solidFill>
                <a:schemeClr val="tx1"/>
              </a:solidFill>
            </a:endParaRPr>
          </a:p>
        </p:txBody>
      </p:sp>
      <p:sp>
        <p:nvSpPr>
          <p:cNvPr id="44" name="Rectangle: Rounded Corners 43">
            <a:extLst>
              <a:ext uri="{FF2B5EF4-FFF2-40B4-BE49-F238E27FC236}">
                <a16:creationId xmlns:a16="http://schemas.microsoft.com/office/drawing/2014/main" id="{945A1F02-8AF7-73A9-2314-6C5B66338BC6}"/>
              </a:ext>
            </a:extLst>
          </p:cNvPr>
          <p:cNvSpPr/>
          <p:nvPr/>
        </p:nvSpPr>
        <p:spPr>
          <a:xfrm>
            <a:off x="1801650" y="4612008"/>
            <a:ext cx="782245"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Darcy IF</a:t>
            </a:r>
            <a:endParaRPr lang="en-GB" sz="1100" dirty="0">
              <a:solidFill>
                <a:schemeClr val="tx1"/>
              </a:solidFill>
            </a:endParaRPr>
          </a:p>
        </p:txBody>
      </p:sp>
      <p:pic>
        <p:nvPicPr>
          <p:cNvPr id="15" name="Picture Placeholder 11" descr="A black silhouette of a person sitting under a tree&#10;&#10;AI-generated content may be incorrect.">
            <a:extLst>
              <a:ext uri="{FF2B5EF4-FFF2-40B4-BE49-F238E27FC236}">
                <a16:creationId xmlns:a16="http://schemas.microsoft.com/office/drawing/2014/main" id="{4D4FA119-33B5-32BC-4E4D-A7324476773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44" l="7422" r="89844">
                        <a14:foregroundMark x1="47266" y1="49219" x2="47266" y2="49219"/>
                        <a14:foregroundMark x1="62305" y1="41797" x2="62305" y2="41797"/>
                        <a14:foregroundMark x1="9863" y1="35938" x2="9863" y2="35938"/>
                        <a14:foregroundMark x1="7422" y1="35156" x2="7422" y2="35156"/>
                        <a14:backgroundMark x1="24414" y1="41309" x2="24414" y2="41309"/>
                        <a14:backgroundMark x1="32324" y1="37891" x2="32324" y2="37891"/>
                        <a14:backgroundMark x1="49023" y1="55176" x2="49023" y2="55176"/>
                      </a14:backgroundRemoval>
                    </a14:imgEffect>
                  </a14:imgLayer>
                </a14:imgProps>
              </a:ext>
              <a:ext uri="{28A0092B-C50C-407E-A947-70E740481C1C}">
                <a14:useLocalDpi xmlns:a14="http://schemas.microsoft.com/office/drawing/2010/main" val="0"/>
              </a:ext>
            </a:extLst>
          </a:blip>
          <a:srcRect r="21534" b="25022"/>
          <a:stretch>
            <a:fillRect/>
          </a:stretch>
        </p:blipFill>
        <p:spPr>
          <a:xfrm flipH="1">
            <a:off x="1560945" y="4836189"/>
            <a:ext cx="1039092" cy="992906"/>
          </a:xfrm>
          <a:prstGeom prst="rect">
            <a:avLst/>
          </a:prstGeom>
        </p:spPr>
      </p:pic>
      <p:grpSp>
        <p:nvGrpSpPr>
          <p:cNvPr id="29" name="Group 28">
            <a:extLst>
              <a:ext uri="{FF2B5EF4-FFF2-40B4-BE49-F238E27FC236}">
                <a16:creationId xmlns:a16="http://schemas.microsoft.com/office/drawing/2014/main" id="{1F2D0411-CC9B-D959-115E-F739E282C015}"/>
              </a:ext>
            </a:extLst>
          </p:cNvPr>
          <p:cNvGrpSpPr>
            <a:grpSpLocks noChangeAspect="1"/>
          </p:cNvGrpSpPr>
          <p:nvPr/>
        </p:nvGrpSpPr>
        <p:grpSpPr>
          <a:xfrm flipH="1">
            <a:off x="1474" y="3054679"/>
            <a:ext cx="1185644" cy="478438"/>
            <a:chOff x="7689130" y="3679832"/>
            <a:chExt cx="2954895" cy="1192377"/>
          </a:xfrm>
        </p:grpSpPr>
        <p:pic>
          <p:nvPicPr>
            <p:cNvPr id="23" name="Picture 22">
              <a:extLst>
                <a:ext uri="{FF2B5EF4-FFF2-40B4-BE49-F238E27FC236}">
                  <a16:creationId xmlns:a16="http://schemas.microsoft.com/office/drawing/2014/main" id="{CC7303FD-E595-94C9-B1EA-F249D92BE7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778" b="91204" l="8929" r="96131">
                          <a14:foregroundMark x1="11905" y1="75926" x2="25298" y2="53704"/>
                          <a14:foregroundMark x1="25298" y1="53704" x2="85417" y2="31481"/>
                          <a14:foregroundMark x1="85417" y1="31481" x2="88393" y2="27315"/>
                          <a14:foregroundMark x1="22024" y1="86111" x2="40774" y2="54167"/>
                          <a14:foregroundMark x1="40774" y1="54167" x2="86607" y2="31944"/>
                          <a14:foregroundMark x1="86607" y1="31944" x2="75000" y2="10648"/>
                          <a14:foregroundMark x1="75000" y1="10648" x2="22024" y2="45370"/>
                          <a14:foregroundMark x1="22024" y1="45370" x2="10417" y2="60185"/>
                          <a14:foregroundMark x1="10417" y1="60185" x2="9226" y2="63889"/>
                          <a14:foregroundMark x1="12798" y1="79167" x2="23810" y2="57870"/>
                          <a14:foregroundMark x1="23810" y1="57870" x2="33929" y2="50463"/>
                          <a14:foregroundMark x1="42857" y1="87037" x2="58929" y2="67130"/>
                          <a14:foregroundMark x1="58929" y1="67130" x2="66964" y2="45833"/>
                          <a14:foregroundMark x1="66964" y1="45833" x2="50298" y2="63426"/>
                          <a14:foregroundMark x1="50298" y1="63426" x2="46726" y2="81019"/>
                          <a14:foregroundMark x1="42262" y1="91204" x2="42262" y2="91204"/>
                          <a14:foregroundMark x1="47321" y1="65741" x2="47321" y2="65741"/>
                          <a14:foregroundMark x1="45833" y1="64815" x2="45833" y2="64815"/>
                          <a14:foregroundMark x1="91369" y1="38889" x2="86012" y2="15278"/>
                          <a14:foregroundMark x1="86012" y1="15278" x2="81845" y2="11574"/>
                          <a14:foregroundMark x1="83631" y1="2778" x2="83631" y2="2778"/>
                          <a14:foregroundMark x1="92262" y1="21759" x2="88988" y2="37500"/>
                          <a14:foregroundMark x1="96131" y1="26389" x2="96131" y2="26389"/>
                        </a14:backgroundRemoval>
                      </a14:imgEffect>
                    </a14:imgLayer>
                  </a14:imgProps>
                </a:ext>
              </a:extLst>
            </a:blip>
            <a:stretch>
              <a:fillRect/>
            </a:stretch>
          </p:blipFill>
          <p:spPr>
            <a:xfrm>
              <a:off x="9188198" y="3846025"/>
              <a:ext cx="1455827" cy="898418"/>
            </a:xfrm>
            <a:prstGeom prst="rect">
              <a:avLst/>
            </a:prstGeom>
          </p:spPr>
        </p:pic>
        <p:pic>
          <p:nvPicPr>
            <p:cNvPr id="25" name="Image 91">
              <a:extLst>
                <a:ext uri="{FF2B5EF4-FFF2-40B4-BE49-F238E27FC236}">
                  <a16:creationId xmlns:a16="http://schemas.microsoft.com/office/drawing/2014/main" id="{EC9161FC-2A0D-7BC5-B9F4-5ACBFEB2A35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204" b="95911" l="2682" r="96169">
                          <a14:foregroundMark x1="8812" y1="69888" x2="8812" y2="69888"/>
                          <a14:foregroundMark x1="9195" y1="49814" x2="9195" y2="49814"/>
                          <a14:foregroundMark x1="3831" y1="56134" x2="3831" y2="56134"/>
                          <a14:foregroundMark x1="3065" y1="54647" x2="3065" y2="54647"/>
                          <a14:foregroundMark x1="92337" y1="40520" x2="92337" y2="40520"/>
                          <a14:foregroundMark x1="96169" y1="49814" x2="96169" y2="49814"/>
                          <a14:foregroundMark x1="92337" y1="71747" x2="92337" y2="71747"/>
                          <a14:foregroundMark x1="56705" y1="92565" x2="56705" y2="92565"/>
                          <a14:foregroundMark x1="51341" y1="95911" x2="51341" y2="95911"/>
                          <a14:foregroundMark x1="49425" y1="5204" x2="49425" y2="5204"/>
                        </a14:backgroundRemoval>
                      </a14:imgEffect>
                    </a14:imgLayer>
                  </a14:imgProps>
                </a:ext>
              </a:extLst>
            </a:blip>
            <a:stretch>
              <a:fillRect/>
            </a:stretch>
          </p:blipFill>
          <p:spPr>
            <a:xfrm>
              <a:off x="7689130" y="3679832"/>
              <a:ext cx="1156916" cy="1192377"/>
            </a:xfrm>
            <a:prstGeom prst="rect">
              <a:avLst/>
            </a:prstGeom>
          </p:spPr>
        </p:pic>
        <p:cxnSp>
          <p:nvCxnSpPr>
            <p:cNvPr id="26" name="Straight Connector 25">
              <a:extLst>
                <a:ext uri="{FF2B5EF4-FFF2-40B4-BE49-F238E27FC236}">
                  <a16:creationId xmlns:a16="http://schemas.microsoft.com/office/drawing/2014/main" id="{3C11AB99-E379-9331-2EB8-BC88309A10A3}"/>
                </a:ext>
              </a:extLst>
            </p:cNvPr>
            <p:cNvCxnSpPr>
              <a:cxnSpLocks/>
            </p:cNvCxnSpPr>
            <p:nvPr/>
          </p:nvCxnSpPr>
          <p:spPr>
            <a:xfrm>
              <a:off x="8405813" y="3748088"/>
              <a:ext cx="1462087" cy="527932"/>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079F57E-8B6A-647A-3013-915C54ABC2B8}"/>
                </a:ext>
              </a:extLst>
            </p:cNvPr>
            <p:cNvCxnSpPr>
              <a:cxnSpLocks/>
            </p:cNvCxnSpPr>
            <p:nvPr/>
          </p:nvCxnSpPr>
          <p:spPr>
            <a:xfrm flipV="1">
              <a:off x="8405813" y="4276020"/>
              <a:ext cx="1462087" cy="531169"/>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33AA41D8-0D44-C5B4-BB74-4338937706E8}"/>
                </a:ext>
              </a:extLst>
            </p:cNvPr>
            <p:cNvSpPr/>
            <p:nvPr/>
          </p:nvSpPr>
          <p:spPr>
            <a:xfrm>
              <a:off x="9844088" y="4249513"/>
              <a:ext cx="45719" cy="45719"/>
            </a:xfrm>
            <a:prstGeom prst="ellipse">
              <a:avLst/>
            </a:prstGeom>
            <a:solidFill>
              <a:srgbClr val="595959"/>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TextBox 29">
            <a:extLst>
              <a:ext uri="{FF2B5EF4-FFF2-40B4-BE49-F238E27FC236}">
                <a16:creationId xmlns:a16="http://schemas.microsoft.com/office/drawing/2014/main" id="{A597860D-E8D6-DB1B-8B42-69E932D08E29}"/>
              </a:ext>
            </a:extLst>
          </p:cNvPr>
          <p:cNvSpPr txBox="1"/>
          <p:nvPr/>
        </p:nvSpPr>
        <p:spPr>
          <a:xfrm>
            <a:off x="6926" y="3488930"/>
            <a:ext cx="1629641" cy="646331"/>
          </a:xfrm>
          <a:prstGeom prst="rect">
            <a:avLst/>
          </a:prstGeom>
          <a:noFill/>
        </p:spPr>
        <p:txBody>
          <a:bodyPr wrap="square" rtlCol="0">
            <a:spAutoFit/>
          </a:bodyPr>
          <a:lstStyle/>
          <a:p>
            <a:pPr algn="ctr"/>
            <a:r>
              <a:rPr lang="fr-FR" sz="3600" b="1" dirty="0">
                <a:latin typeface="Freestyle Script" panose="030804020302050B0404" pitchFamily="66" charset="0"/>
              </a:rPr>
              <a:t>F(</a:t>
            </a:r>
            <a:r>
              <a:rPr lang="fr-FR" sz="3600" b="1" u="sng" dirty="0">
                <a:latin typeface="Freestyle Script" panose="030804020302050B0404" pitchFamily="66" charset="0"/>
              </a:rPr>
              <a:t>x</a:t>
            </a:r>
            <a:r>
              <a:rPr lang="fr-FR" sz="3600" b="1" dirty="0">
                <a:latin typeface="Freestyle Script" panose="030804020302050B0404" pitchFamily="66" charset="0"/>
              </a:rPr>
              <a:t>, p</a:t>
            </a:r>
            <a:r>
              <a:rPr lang="el-GR" sz="3600" b="1" baseline="30000" dirty="0">
                <a:latin typeface="Times New Roman" panose="02020603050405020304" pitchFamily="18" charset="0"/>
                <a:cs typeface="Times New Roman" panose="02020603050405020304" pitchFamily="18" charset="0"/>
              </a:rPr>
              <a:t>α</a:t>
            </a:r>
            <a:r>
              <a:rPr lang="fr-FR" sz="3600" b="1" dirty="0">
                <a:latin typeface="Freestyle Script" panose="030804020302050B0404" pitchFamily="66" charset="0"/>
              </a:rPr>
              <a:t>) =</a:t>
            </a:r>
            <a:endParaRPr lang="en-GB" sz="3600" b="1" dirty="0">
              <a:latin typeface="Freestyle Script" panose="030804020302050B0404" pitchFamily="66" charset="0"/>
            </a:endParaRPr>
          </a:p>
        </p:txBody>
      </p:sp>
      <p:sp>
        <p:nvSpPr>
          <p:cNvPr id="33" name="Left Bracket 32">
            <a:extLst>
              <a:ext uri="{FF2B5EF4-FFF2-40B4-BE49-F238E27FC236}">
                <a16:creationId xmlns:a16="http://schemas.microsoft.com/office/drawing/2014/main" id="{74EFF3BC-AC43-629F-CC4C-3A417A7D9148}"/>
              </a:ext>
            </a:extLst>
          </p:cNvPr>
          <p:cNvSpPr/>
          <p:nvPr/>
        </p:nvSpPr>
        <p:spPr>
          <a:xfrm>
            <a:off x="1627253" y="20840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Left Bracket 33">
            <a:extLst>
              <a:ext uri="{FF2B5EF4-FFF2-40B4-BE49-F238E27FC236}">
                <a16:creationId xmlns:a16="http://schemas.microsoft.com/office/drawing/2014/main" id="{83E7459F-CB55-61FB-950F-3E5C541B370F}"/>
              </a:ext>
            </a:extLst>
          </p:cNvPr>
          <p:cNvSpPr/>
          <p:nvPr/>
        </p:nvSpPr>
        <p:spPr>
          <a:xfrm rot="10800000">
            <a:off x="6463398" y="20840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7C0B0038-60A6-4AD5-A4C7-AE1B8A337A72}"/>
              </a:ext>
            </a:extLst>
          </p:cNvPr>
          <p:cNvCxnSpPr>
            <a:cxnSpLocks/>
          </p:cNvCxnSpPr>
          <p:nvPr/>
        </p:nvCxnSpPr>
        <p:spPr>
          <a:xfrm>
            <a:off x="4158429" y="2318095"/>
            <a:ext cx="0" cy="2988000"/>
          </a:xfrm>
          <a:prstGeom prst="line">
            <a:avLst/>
          </a:prstGeom>
        </p:spPr>
        <p:style>
          <a:lnRef idx="2">
            <a:schemeClr val="dk1"/>
          </a:lnRef>
          <a:fillRef idx="0">
            <a:schemeClr val="dk1"/>
          </a:fillRef>
          <a:effectRef idx="1">
            <a:schemeClr val="dk1"/>
          </a:effectRef>
          <a:fontRef idx="minor">
            <a:schemeClr val="tx1"/>
          </a:fontRef>
        </p:style>
      </p:cxnSp>
      <p:pic>
        <p:nvPicPr>
          <p:cNvPr id="82" name="Picture 81" descr="A black and white image of a person standing next to a black board&#10;&#10;AI-generated content may be incorrect.">
            <a:extLst>
              <a:ext uri="{FF2B5EF4-FFF2-40B4-BE49-F238E27FC236}">
                <a16:creationId xmlns:a16="http://schemas.microsoft.com/office/drawing/2014/main" id="{3E55ACFA-AD05-944D-EBC4-3599E4EBC9A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2637" y1="27441" x2="52637" y2="27441"/>
                        <a14:foregroundMark x1="49707" y1="54102" x2="49707" y2="54102"/>
                        <a14:foregroundMark x1="52246" y1="49316" x2="52246" y2="49316"/>
                        <a14:foregroundMark x1="57422" y1="49219" x2="57422" y2="49219"/>
                        <a14:foregroundMark x1="63867" y1="50586" x2="63867" y2="50586"/>
                        <a14:foregroundMark x1="65137" y1="50684" x2="65137" y2="50684"/>
                        <a14:foregroundMark x1="64355" y1="44629" x2="64355" y2="44629"/>
                        <a14:foregroundMark x1="58496" y1="45313" x2="58496" y2="45313"/>
                        <a14:foregroundMark x1="55762" y1="42676" x2="55762" y2="42676"/>
                        <a14:foregroundMark x1="55762" y1="41113" x2="55762" y2="41113"/>
                        <a14:foregroundMark x1="58496" y1="39453" x2="58496" y2="39453"/>
                        <a14:foregroundMark x1="49609" y1="39355" x2="49609" y2="39355"/>
                        <a14:foregroundMark x1="52148" y1="32715" x2="52148" y2="32715"/>
                        <a14:foregroundMark x1="52441" y1="31738" x2="52441" y2="31738"/>
                        <a14:foregroundMark x1="52051" y1="30762" x2="52051" y2="30762"/>
                        <a14:backgroundMark x1="41699" y1="64063" x2="41699" y2="64063"/>
                        <a14:backgroundMark x1="58008" y1="49609" x2="58008" y2="49609"/>
                        <a14:backgroundMark x1="57813" y1="45801" x2="57813" y2="45801"/>
                        <a14:backgroundMark x1="54199" y1="40332" x2="54199" y2="40332"/>
                        <a14:backgroundMark x1="64258" y1="39453" x2="64258" y2="39453"/>
                        <a14:backgroundMark x1="52344" y1="31250" x2="52344" y2="31250"/>
                        <a14:backgroundMark x1="51660" y1="30371" x2="51660" y2="30371"/>
                        <a14:backgroundMark x1="51953" y1="30566" x2="51953" y2="30566"/>
                        <a14:backgroundMark x1="53125" y1="30469" x2="53125" y2="30469"/>
                      </a14:backgroundRemoval>
                    </a14:imgEffect>
                  </a14:imgLayer>
                </a14:imgProps>
              </a:ext>
              <a:ext uri="{28A0092B-C50C-407E-A947-70E740481C1C}">
                <a14:useLocalDpi xmlns:a14="http://schemas.microsoft.com/office/drawing/2010/main" val="0"/>
              </a:ext>
            </a:extLst>
          </a:blip>
          <a:srcRect l="29150" t="14447" r="26220" b="25580"/>
          <a:stretch>
            <a:fillRect/>
          </a:stretch>
        </p:blipFill>
        <p:spPr>
          <a:xfrm>
            <a:off x="5846695" y="4785095"/>
            <a:ext cx="776932" cy="1044000"/>
          </a:xfrm>
          <a:prstGeom prst="rect">
            <a:avLst/>
          </a:prstGeom>
        </p:spPr>
      </p:pic>
      <p:sp>
        <p:nvSpPr>
          <p:cNvPr id="65" name="TextBox 64">
            <a:extLst>
              <a:ext uri="{FF2B5EF4-FFF2-40B4-BE49-F238E27FC236}">
                <a16:creationId xmlns:a16="http://schemas.microsoft.com/office/drawing/2014/main" id="{30AA1FA8-6920-D75C-9A02-40E5BEF85550}"/>
              </a:ext>
            </a:extLst>
          </p:cNvPr>
          <p:cNvSpPr txBox="1"/>
          <p:nvPr/>
        </p:nvSpPr>
        <p:spPr>
          <a:xfrm>
            <a:off x="1825351" y="2053787"/>
            <a:ext cx="2187065" cy="369332"/>
          </a:xfrm>
          <a:prstGeom prst="rect">
            <a:avLst/>
          </a:prstGeom>
          <a:noFill/>
        </p:spPr>
        <p:txBody>
          <a:bodyPr wrap="square" rtlCol="0">
            <a:spAutoFit/>
          </a:bodyPr>
          <a:lstStyle/>
          <a:p>
            <a:r>
              <a:rPr lang="fr-FR" b="1" dirty="0"/>
              <a:t>Conservation Laws</a:t>
            </a:r>
            <a:endParaRPr lang="en-GB" b="1" dirty="0"/>
          </a:p>
        </p:txBody>
      </p:sp>
      <p:sp>
        <p:nvSpPr>
          <p:cNvPr id="66" name="TextBox 65">
            <a:extLst>
              <a:ext uri="{FF2B5EF4-FFF2-40B4-BE49-F238E27FC236}">
                <a16:creationId xmlns:a16="http://schemas.microsoft.com/office/drawing/2014/main" id="{6264BE15-61FE-FFC0-E820-41B962EE7C0C}"/>
              </a:ext>
            </a:extLst>
          </p:cNvPr>
          <p:cNvSpPr txBox="1"/>
          <p:nvPr/>
        </p:nvSpPr>
        <p:spPr>
          <a:xfrm>
            <a:off x="4308171" y="2053787"/>
            <a:ext cx="2187065" cy="369332"/>
          </a:xfrm>
          <a:prstGeom prst="rect">
            <a:avLst/>
          </a:prstGeom>
          <a:noFill/>
        </p:spPr>
        <p:txBody>
          <a:bodyPr wrap="square" rtlCol="0">
            <a:spAutoFit/>
          </a:bodyPr>
          <a:lstStyle/>
          <a:p>
            <a:r>
              <a:rPr lang="fr-FR" b="1" dirty="0"/>
              <a:t>Constitutive Laws</a:t>
            </a:r>
            <a:endParaRPr lang="en-GB" b="1" dirty="0"/>
          </a:p>
        </p:txBody>
      </p:sp>
      <p:sp>
        <p:nvSpPr>
          <p:cNvPr id="6" name="TextBox 5">
            <a:extLst>
              <a:ext uri="{FF2B5EF4-FFF2-40B4-BE49-F238E27FC236}">
                <a16:creationId xmlns:a16="http://schemas.microsoft.com/office/drawing/2014/main" id="{416B98A5-EFCB-FABC-E0A8-689E5A04E57C}"/>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pic>
        <p:nvPicPr>
          <p:cNvPr id="81" name="Espace réservé du contenu 42">
            <a:extLst>
              <a:ext uri="{FF2B5EF4-FFF2-40B4-BE49-F238E27FC236}">
                <a16:creationId xmlns:a16="http://schemas.microsoft.com/office/drawing/2014/main" id="{70470E64-1832-DB42-AD4C-AABF114A06D5}"/>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0" b="86625" l="0" r="100000">
                        <a14:foregroundMark x1="27891" y1="65375" x2="75391" y2="69000"/>
                        <a14:foregroundMark x1="35859" y1="74250" x2="37656" y2="40250"/>
                        <a14:foregroundMark x1="40000" y1="72250" x2="77656" y2="41500"/>
                        <a14:foregroundMark x1="61719" y1="70000" x2="69766" y2="29625"/>
                        <a14:foregroundMark x1="59219" y1="56625" x2="70703" y2="32875"/>
                      </a14:backgroundRemoval>
                    </a14:imgEffect>
                  </a14:imgLayer>
                </a14:imgProps>
              </a:ext>
              <a:ext uri="{28A0092B-C50C-407E-A947-70E740481C1C}">
                <a14:useLocalDpi xmlns:a14="http://schemas.microsoft.com/office/drawing/2010/main" val="0"/>
              </a:ext>
            </a:extLst>
          </a:blip>
          <a:srcRect b="13244"/>
          <a:stretch/>
        </p:blipFill>
        <p:spPr>
          <a:xfrm>
            <a:off x="9804916" y="2139668"/>
            <a:ext cx="1926357" cy="1044516"/>
          </a:xfrm>
          <a:prstGeom prst="rect">
            <a:avLst/>
          </a:prstGeom>
        </p:spPr>
      </p:pic>
      <p:pic>
        <p:nvPicPr>
          <p:cNvPr id="83" name="Espace réservé du contenu 8">
            <a:extLst>
              <a:ext uri="{FF2B5EF4-FFF2-40B4-BE49-F238E27FC236}">
                <a16:creationId xmlns:a16="http://schemas.microsoft.com/office/drawing/2014/main" id="{BE72F480-E5FD-DFBC-EBC3-DACFBA951A9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0" b="90125" l="0" r="100000">
                        <a14:foregroundMark x1="76328" y1="44750" x2="54141" y2="24875"/>
                        <a14:foregroundMark x1="25781" y1="36250" x2="85625" y2="62875"/>
                        <a14:foregroundMark x1="65469" y1="70500" x2="24141" y2="60000"/>
                        <a14:foregroundMark x1="25234" y1="69625" x2="72969" y2="35125"/>
                        <a14:foregroundMark x1="33125" y1="50250" x2="73750" y2="71125"/>
                      </a14:backgroundRemoval>
                    </a14:imgEffect>
                  </a14:imgLayer>
                </a14:imgProps>
              </a:ext>
              <a:ext uri="{28A0092B-C50C-407E-A947-70E740481C1C}">
                <a14:useLocalDpi xmlns:a14="http://schemas.microsoft.com/office/drawing/2010/main" val="0"/>
              </a:ext>
            </a:extLst>
          </a:blip>
          <a:srcRect r="1534" b="11061"/>
          <a:stretch/>
        </p:blipFill>
        <p:spPr>
          <a:xfrm>
            <a:off x="7261857" y="2096706"/>
            <a:ext cx="1926357" cy="1087478"/>
          </a:xfrm>
          <a:prstGeom prst="rect">
            <a:avLst/>
          </a:prstGeom>
        </p:spPr>
      </p:pic>
      <p:sp>
        <p:nvSpPr>
          <p:cNvPr id="84" name="Arrow: Left 83">
            <a:extLst>
              <a:ext uri="{FF2B5EF4-FFF2-40B4-BE49-F238E27FC236}">
                <a16:creationId xmlns:a16="http://schemas.microsoft.com/office/drawing/2014/main" id="{5B4E44DA-F75A-A770-2B38-A2AE6844BFAB}"/>
              </a:ext>
            </a:extLst>
          </p:cNvPr>
          <p:cNvSpPr/>
          <p:nvPr/>
        </p:nvSpPr>
        <p:spPr>
          <a:xfrm>
            <a:off x="10020300" y="2705900"/>
            <a:ext cx="444500" cy="17238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TextBox 85">
            <a:extLst>
              <a:ext uri="{FF2B5EF4-FFF2-40B4-BE49-F238E27FC236}">
                <a16:creationId xmlns:a16="http://schemas.microsoft.com/office/drawing/2014/main" id="{95448DC4-2CDE-09D5-F2B9-C55876781358}"/>
              </a:ext>
            </a:extLst>
          </p:cNvPr>
          <p:cNvSpPr txBox="1"/>
          <p:nvPr/>
        </p:nvSpPr>
        <p:spPr>
          <a:xfrm>
            <a:off x="7169430" y="1790700"/>
            <a:ext cx="4561843" cy="369332"/>
          </a:xfrm>
          <a:prstGeom prst="rect">
            <a:avLst/>
          </a:prstGeom>
          <a:noFill/>
        </p:spPr>
        <p:txBody>
          <a:bodyPr wrap="square" rtlCol="0">
            <a:spAutoFit/>
          </a:bodyPr>
          <a:lstStyle/>
          <a:p>
            <a:r>
              <a:rPr lang="fr-FR" dirty="0"/>
              <a:t>Preliminary </a:t>
            </a:r>
            <a:r>
              <a:rPr lang="fr-FR" dirty="0" err="1"/>
              <a:t>study</a:t>
            </a:r>
            <a:r>
              <a:rPr lang="fr-FR" dirty="0"/>
              <a:t>: </a:t>
            </a:r>
            <a:endParaRPr lang="en-GB" dirty="0"/>
          </a:p>
        </p:txBody>
      </p:sp>
      <p:pic>
        <p:nvPicPr>
          <p:cNvPr id="88" name="Picture 87">
            <a:extLst>
              <a:ext uri="{FF2B5EF4-FFF2-40B4-BE49-F238E27FC236}">
                <a16:creationId xmlns:a16="http://schemas.microsoft.com/office/drawing/2014/main" id="{4A36437B-6F2E-8D1D-C635-4F5E597328D8}"/>
              </a:ext>
            </a:extLst>
          </p:cNvPr>
          <p:cNvPicPr>
            <a:picLocks noChangeAspect="1"/>
          </p:cNvPicPr>
          <p:nvPr/>
        </p:nvPicPr>
        <p:blipFill>
          <a:blip r:embed="rId16"/>
          <a:stretch>
            <a:fillRect/>
          </a:stretch>
        </p:blipFill>
        <p:spPr>
          <a:xfrm>
            <a:off x="8203114" y="3381964"/>
            <a:ext cx="2494473" cy="2017322"/>
          </a:xfrm>
          <a:prstGeom prst="rect">
            <a:avLst/>
          </a:prstGeom>
        </p:spPr>
      </p:pic>
      <p:sp>
        <p:nvSpPr>
          <p:cNvPr id="89" name="Oval 88">
            <a:extLst>
              <a:ext uri="{FF2B5EF4-FFF2-40B4-BE49-F238E27FC236}">
                <a16:creationId xmlns:a16="http://schemas.microsoft.com/office/drawing/2014/main" id="{C6D76859-2550-D734-F023-80624ADA237E}"/>
              </a:ext>
            </a:extLst>
          </p:cNvPr>
          <p:cNvSpPr>
            <a:spLocks noChangeAspect="1"/>
          </p:cNvSpPr>
          <p:nvPr/>
        </p:nvSpPr>
        <p:spPr>
          <a:xfrm>
            <a:off x="7326480" y="2963476"/>
            <a:ext cx="195308" cy="19530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E28399A8-BF14-3D30-9F44-1DB5EDEADA4C}"/>
              </a:ext>
            </a:extLst>
          </p:cNvPr>
          <p:cNvSpPr>
            <a:spLocks noChangeAspect="1"/>
          </p:cNvSpPr>
          <p:nvPr/>
        </p:nvSpPr>
        <p:spPr>
          <a:xfrm>
            <a:off x="11525836" y="2977218"/>
            <a:ext cx="195308" cy="19530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3" name="Connector: Curved 92">
            <a:extLst>
              <a:ext uri="{FF2B5EF4-FFF2-40B4-BE49-F238E27FC236}">
                <a16:creationId xmlns:a16="http://schemas.microsoft.com/office/drawing/2014/main" id="{7F02846B-FD82-E380-4731-949ADE91A413}"/>
              </a:ext>
            </a:extLst>
          </p:cNvPr>
          <p:cNvCxnSpPr>
            <a:cxnSpLocks/>
            <a:stCxn id="90" idx="4"/>
          </p:cNvCxnSpPr>
          <p:nvPr/>
        </p:nvCxnSpPr>
        <p:spPr>
          <a:xfrm rot="5400000">
            <a:off x="10578905" y="3002013"/>
            <a:ext cx="874073" cy="1215099"/>
          </a:xfrm>
          <a:prstGeom prst="curved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Connector: Curved 108">
            <a:extLst>
              <a:ext uri="{FF2B5EF4-FFF2-40B4-BE49-F238E27FC236}">
                <a16:creationId xmlns:a16="http://schemas.microsoft.com/office/drawing/2014/main" id="{45B78E5A-44D7-1BE4-F3E6-699119C81F54}"/>
              </a:ext>
            </a:extLst>
          </p:cNvPr>
          <p:cNvCxnSpPr>
            <a:cxnSpLocks/>
          </p:cNvCxnSpPr>
          <p:nvPr/>
        </p:nvCxnSpPr>
        <p:spPr>
          <a:xfrm rot="16200000" flipH="1">
            <a:off x="7522393" y="3749593"/>
            <a:ext cx="874073" cy="121509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BD22476-A759-D806-B582-1EC17FCDC636}"/>
              </a:ext>
            </a:extLst>
          </p:cNvPr>
          <p:cNvCxnSpPr>
            <a:cxnSpLocks/>
            <a:stCxn id="89" idx="2"/>
          </p:cNvCxnSpPr>
          <p:nvPr/>
        </p:nvCxnSpPr>
        <p:spPr>
          <a:xfrm>
            <a:off x="7326480" y="3061130"/>
            <a:ext cx="25400" cy="858976"/>
          </a:xfrm>
          <a:prstGeom prst="line">
            <a:avLst/>
          </a:prstGeom>
        </p:spPr>
        <p:style>
          <a:lnRef idx="2">
            <a:schemeClr val="accent1"/>
          </a:lnRef>
          <a:fillRef idx="0">
            <a:schemeClr val="accent1"/>
          </a:fillRef>
          <a:effectRef idx="1">
            <a:schemeClr val="accent1"/>
          </a:effectRef>
          <a:fontRef idx="minor">
            <a:schemeClr val="tx1"/>
          </a:fontRef>
        </p:style>
      </p:cxnSp>
      <p:sp>
        <p:nvSpPr>
          <p:cNvPr id="114" name="Rectangle 113">
            <a:extLst>
              <a:ext uri="{FF2B5EF4-FFF2-40B4-BE49-F238E27FC236}">
                <a16:creationId xmlns:a16="http://schemas.microsoft.com/office/drawing/2014/main" id="{7BB77FF7-2259-F2E3-1A0A-060F2222B53A}"/>
              </a:ext>
            </a:extLst>
          </p:cNvPr>
          <p:cNvSpPr/>
          <p:nvPr/>
        </p:nvSpPr>
        <p:spPr>
          <a:xfrm>
            <a:off x="8682182" y="3478428"/>
            <a:ext cx="1882565" cy="1020492"/>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5ADDF6C7-C264-16C3-EB5F-8EA6E84C9170}"/>
              </a:ext>
            </a:extLst>
          </p:cNvPr>
          <p:cNvSpPr/>
          <p:nvPr/>
        </p:nvSpPr>
        <p:spPr>
          <a:xfrm>
            <a:off x="8688441" y="4515943"/>
            <a:ext cx="1882565" cy="560998"/>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Image 3">
            <a:extLst>
              <a:ext uri="{FF2B5EF4-FFF2-40B4-BE49-F238E27FC236}">
                <a16:creationId xmlns:a16="http://schemas.microsoft.com/office/drawing/2014/main" id="{BDCE58B7-700E-3B46-60C2-F95D78B3D0AC}"/>
              </a:ext>
            </a:extLst>
          </p:cNvPr>
          <p:cNvPicPr>
            <a:picLocks noChangeAspect="1"/>
          </p:cNvPicPr>
          <p:nvPr/>
        </p:nvPicPr>
        <p:blipFill>
          <a:blip r:embed="rId17"/>
          <a:stretch>
            <a:fillRect/>
          </a:stretch>
        </p:blipFill>
        <p:spPr>
          <a:xfrm>
            <a:off x="9749792" y="5474283"/>
            <a:ext cx="2436333" cy="620959"/>
          </a:xfrm>
          <a:prstGeom prst="rect">
            <a:avLst/>
          </a:prstGeom>
        </p:spPr>
      </p:pic>
      <p:pic>
        <p:nvPicPr>
          <p:cNvPr id="9" name="Picture 8">
            <a:extLst>
              <a:ext uri="{FF2B5EF4-FFF2-40B4-BE49-F238E27FC236}">
                <a16:creationId xmlns:a16="http://schemas.microsoft.com/office/drawing/2014/main" id="{087402FB-29D6-EE62-4E40-12BF50366D6B}"/>
              </a:ext>
            </a:extLst>
          </p:cNvPr>
          <p:cNvPicPr>
            <a:picLocks noChangeAspect="1"/>
          </p:cNvPicPr>
          <p:nvPr/>
        </p:nvPicPr>
        <p:blipFill>
          <a:blip r:embed="rId18"/>
          <a:stretch>
            <a:fillRect/>
          </a:stretch>
        </p:blipFill>
        <p:spPr>
          <a:xfrm>
            <a:off x="0" y="5474283"/>
            <a:ext cx="1145406" cy="551774"/>
          </a:xfrm>
          <a:prstGeom prst="rect">
            <a:avLst/>
          </a:prstGeom>
        </p:spPr>
      </p:pic>
    </p:spTree>
    <p:extLst>
      <p:ext uri="{BB962C8B-B14F-4D97-AF65-F5344CB8AC3E}">
        <p14:creationId xmlns:p14="http://schemas.microsoft.com/office/powerpoint/2010/main" val="85351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500"/>
                                        <p:tgtEl>
                                          <p:spTgt spid="8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4"/>
                                        </p:tgtEl>
                                        <p:attrNameLst>
                                          <p:attrName>style.visibility</p:attrName>
                                        </p:attrNameLst>
                                      </p:cBhvr>
                                      <p:to>
                                        <p:strVal val="visible"/>
                                      </p:to>
                                    </p:set>
                                    <p:animEffect transition="in" filter="fade">
                                      <p:cBhvr>
                                        <p:cTn id="62" dur="500"/>
                                        <p:tgtEl>
                                          <p:spTgt spid="1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animEffect transition="in" filter="fade">
                                      <p:cBhvr>
                                        <p:cTn id="65" dur="500"/>
                                        <p:tgtEl>
                                          <p:spTgt spid="115"/>
                                        </p:tgtEl>
                                      </p:cBhvr>
                                    </p:animEffect>
                                  </p:childTnLst>
                                </p:cTn>
                              </p:par>
                              <p:par>
                                <p:cTn id="66" presetID="10" presetClass="entr" presetSubtype="0" fill="hold"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500"/>
                                        <p:tgtEl>
                                          <p:spTgt spid="88"/>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fade">
                                      <p:cBhvr>
                                        <p:cTn id="74" dur="500"/>
                                        <p:tgtEl>
                                          <p:spTgt spid="90"/>
                                        </p:tgtEl>
                                      </p:cBhvr>
                                    </p:animEffect>
                                  </p:childTnLst>
                                </p:cTn>
                              </p:par>
                              <p:par>
                                <p:cTn id="75" presetID="1" presetClass="entr" presetSubtype="0" fill="hold" nodeType="withEffect">
                                  <p:stCondLst>
                                    <p:cond delay="0"/>
                                  </p:stCondLst>
                                  <p:childTnLst>
                                    <p:set>
                                      <p:cBhvr>
                                        <p:cTn id="7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39" grpId="0" animBg="1"/>
      <p:bldP spid="38" grpId="0" animBg="1"/>
      <p:bldP spid="40" grpId="0" animBg="1"/>
      <p:bldP spid="42" grpId="0" animBg="1"/>
      <p:bldP spid="43" grpId="0" animBg="1"/>
      <p:bldP spid="44" grpId="0" animBg="1"/>
      <p:bldP spid="84" grpId="0" animBg="1"/>
      <p:bldP spid="86" grpId="0"/>
      <p:bldP spid="89" grpId="0" animBg="1"/>
      <p:bldP spid="90" grpId="0" animBg="1"/>
      <p:bldP spid="114" grpId="0" animBg="1"/>
      <p:bldP spid="1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22D6A-D79F-20DB-7E59-178FF01BD7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84E7C2-C3AC-063F-D979-0EFCC8402E8A}"/>
              </a:ext>
            </a:extLst>
          </p:cNvPr>
          <p:cNvSpPr>
            <a:spLocks noGrp="1"/>
          </p:cNvSpPr>
          <p:nvPr>
            <p:ph type="title"/>
          </p:nvPr>
        </p:nvSpPr>
        <p:spPr/>
        <p:txBody>
          <a:bodyPr/>
          <a:lstStyle/>
          <a:p>
            <a:r>
              <a:rPr lang="fr-FR" dirty="0"/>
              <a:t>The </a:t>
            </a:r>
            <a:r>
              <a:rPr lang="fr-FR" dirty="0" err="1"/>
              <a:t>Porous</a:t>
            </a:r>
            <a:r>
              <a:rPr lang="fr-FR" dirty="0"/>
              <a:t> (bricks) Model</a:t>
            </a:r>
            <a:endParaRPr lang="en-GB" dirty="0"/>
          </a:p>
        </p:txBody>
      </p:sp>
      <p:sp>
        <p:nvSpPr>
          <p:cNvPr id="3" name="Date Placeholder 2">
            <a:extLst>
              <a:ext uri="{FF2B5EF4-FFF2-40B4-BE49-F238E27FC236}">
                <a16:creationId xmlns:a16="http://schemas.microsoft.com/office/drawing/2014/main" id="{C07E3A0A-2C30-6227-233F-14FF78A791F1}"/>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374C7FA1-90B8-A79B-B17A-D85A343D1006}"/>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0AFD666F-A29F-DB7E-48B0-D7BA135D8E5A}"/>
              </a:ext>
            </a:extLst>
          </p:cNvPr>
          <p:cNvSpPr>
            <a:spLocks noGrp="1"/>
          </p:cNvSpPr>
          <p:nvPr>
            <p:ph type="sldNum" sz="quarter" idx="12"/>
          </p:nvPr>
        </p:nvSpPr>
        <p:spPr/>
        <p:txBody>
          <a:bodyPr/>
          <a:lstStyle/>
          <a:p>
            <a:fld id="{1C96B271-48F2-4EBC-90C1-CA6B138C6EC9}" type="slidenum">
              <a:rPr lang="fr-FR" smtClean="0"/>
              <a:pPr/>
              <a:t>14</a:t>
            </a:fld>
            <a:endParaRPr lang="fr-FR">
              <a:latin typeface="Bahnschrift Light" panose="020B0502040204020203" pitchFamily="34" charset="0"/>
            </a:endParaRPr>
          </a:p>
        </p:txBody>
      </p:sp>
      <p:pic>
        <p:nvPicPr>
          <p:cNvPr id="80" name="Picture Placeholder 79" descr="A close-up of a blood vessels&#10;&#10;AI-generated content may be incorrect.">
            <a:extLst>
              <a:ext uri="{FF2B5EF4-FFF2-40B4-BE49-F238E27FC236}">
                <a16:creationId xmlns:a16="http://schemas.microsoft.com/office/drawing/2014/main" id="{A25C4B7D-3DF2-403D-2310-591C516621E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4" b="214"/>
          <a:stretch>
            <a:fillRect/>
          </a:stretch>
        </p:blipFill>
        <p:spPr/>
      </p:pic>
      <p:grpSp>
        <p:nvGrpSpPr>
          <p:cNvPr id="78" name="Group 77">
            <a:extLst>
              <a:ext uri="{FF2B5EF4-FFF2-40B4-BE49-F238E27FC236}">
                <a16:creationId xmlns:a16="http://schemas.microsoft.com/office/drawing/2014/main" id="{8DA359ED-62E1-CC98-2055-AE28FA1FCCF2}"/>
              </a:ext>
            </a:extLst>
          </p:cNvPr>
          <p:cNvGrpSpPr/>
          <p:nvPr/>
        </p:nvGrpSpPr>
        <p:grpSpPr>
          <a:xfrm>
            <a:off x="1474" y="2053787"/>
            <a:ext cx="6643681" cy="3775308"/>
            <a:chOff x="1474" y="2371287"/>
            <a:chExt cx="6643681" cy="3775308"/>
          </a:xfrm>
        </p:grpSpPr>
        <p:grpSp>
          <p:nvGrpSpPr>
            <p:cNvPr id="74" name="Group 73">
              <a:extLst>
                <a:ext uri="{FF2B5EF4-FFF2-40B4-BE49-F238E27FC236}">
                  <a16:creationId xmlns:a16="http://schemas.microsoft.com/office/drawing/2014/main" id="{49F3C400-31DB-59E2-FA0C-49B295E7E86C}"/>
                </a:ext>
              </a:extLst>
            </p:cNvPr>
            <p:cNvGrpSpPr/>
            <p:nvPr/>
          </p:nvGrpSpPr>
          <p:grpSpPr>
            <a:xfrm>
              <a:off x="4247846" y="2740619"/>
              <a:ext cx="2307715" cy="599651"/>
              <a:chOff x="4247846" y="2362283"/>
              <a:chExt cx="2307715" cy="599651"/>
            </a:xfrm>
          </p:grpSpPr>
          <p:sp>
            <p:nvSpPr>
              <p:cNvPr id="45" name="Rectangle: Rounded Corners 44">
                <a:extLst>
                  <a:ext uri="{FF2B5EF4-FFF2-40B4-BE49-F238E27FC236}">
                    <a16:creationId xmlns:a16="http://schemas.microsoft.com/office/drawing/2014/main" id="{59085CFE-B5C2-1299-1A2C-6A2934B5A9DD}"/>
                  </a:ext>
                </a:extLst>
              </p:cNvPr>
              <p:cNvSpPr/>
              <p:nvPr/>
            </p:nvSpPr>
            <p:spPr>
              <a:xfrm>
                <a:off x="4247846" y="2362283"/>
                <a:ext cx="2307715" cy="59965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Solid</a:t>
                </a:r>
                <a:endParaRPr lang="en-GB" dirty="0">
                  <a:solidFill>
                    <a:schemeClr val="tx1"/>
                  </a:solidFill>
                </a:endParaRPr>
              </a:p>
            </p:txBody>
          </p:sp>
          <p:sp>
            <p:nvSpPr>
              <p:cNvPr id="46" name="Rectangle: Rounded Corners 45">
                <a:extLst>
                  <a:ext uri="{FF2B5EF4-FFF2-40B4-BE49-F238E27FC236}">
                    <a16:creationId xmlns:a16="http://schemas.microsoft.com/office/drawing/2014/main" id="{DD4F9A46-5691-3DD4-5E3D-C190D22159EF}"/>
                  </a:ext>
                </a:extLst>
              </p:cNvPr>
              <p:cNvSpPr/>
              <p:nvPr/>
            </p:nvSpPr>
            <p:spPr>
              <a:xfrm>
                <a:off x="4393703" y="2657764"/>
                <a:ext cx="2016000"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Stress-</a:t>
                </a:r>
                <a:r>
                  <a:rPr lang="fr-FR" sz="1100" dirty="0" err="1">
                    <a:solidFill>
                      <a:schemeClr val="tx1"/>
                    </a:solidFill>
                  </a:rPr>
                  <a:t>Strain</a:t>
                </a:r>
                <a:r>
                  <a:rPr lang="fr-FR" sz="1100" dirty="0">
                    <a:solidFill>
                      <a:schemeClr val="tx1"/>
                    </a:solidFill>
                  </a:rPr>
                  <a:t> </a:t>
                </a:r>
                <a:r>
                  <a:rPr lang="fr-FR" sz="1100" dirty="0" err="1">
                    <a:solidFill>
                      <a:schemeClr val="tx1"/>
                    </a:solidFill>
                  </a:rPr>
                  <a:t>law</a:t>
                </a:r>
                <a:endParaRPr lang="en-GB" sz="1100" dirty="0">
                  <a:solidFill>
                    <a:schemeClr val="tx1"/>
                  </a:solidFill>
                </a:endParaRPr>
              </a:p>
            </p:txBody>
          </p:sp>
        </p:grpSp>
        <p:grpSp>
          <p:nvGrpSpPr>
            <p:cNvPr id="77" name="Group 76">
              <a:extLst>
                <a:ext uri="{FF2B5EF4-FFF2-40B4-BE49-F238E27FC236}">
                  <a16:creationId xmlns:a16="http://schemas.microsoft.com/office/drawing/2014/main" id="{D042D8A7-02D5-3DAE-D351-2E2A29E4EBBE}"/>
                </a:ext>
              </a:extLst>
            </p:cNvPr>
            <p:cNvGrpSpPr/>
            <p:nvPr/>
          </p:nvGrpSpPr>
          <p:grpSpPr>
            <a:xfrm>
              <a:off x="1705483" y="2814152"/>
              <a:ext cx="2376000" cy="2571526"/>
              <a:chOff x="1730883" y="2699852"/>
              <a:chExt cx="2376000" cy="2571526"/>
            </a:xfrm>
          </p:grpSpPr>
          <p:sp>
            <p:nvSpPr>
              <p:cNvPr id="39" name="Rectangle: Rounded Corners 38">
                <a:extLst>
                  <a:ext uri="{FF2B5EF4-FFF2-40B4-BE49-F238E27FC236}">
                    <a16:creationId xmlns:a16="http://schemas.microsoft.com/office/drawing/2014/main" id="{03810EBB-DF77-F2A4-38F7-8A0034B75DBF}"/>
                  </a:ext>
                </a:extLst>
              </p:cNvPr>
              <p:cNvSpPr/>
              <p:nvPr/>
            </p:nvSpPr>
            <p:spPr>
              <a:xfrm>
                <a:off x="1730883" y="4020995"/>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Force </a:t>
                </a:r>
                <a:r>
                  <a:rPr lang="fr-FR" sz="1400" dirty="0" err="1">
                    <a:solidFill>
                      <a:schemeClr val="tx1"/>
                    </a:solidFill>
                  </a:rPr>
                  <a:t>Equilibrium</a:t>
                </a:r>
                <a:endParaRPr lang="en-GB" dirty="0">
                  <a:solidFill>
                    <a:schemeClr val="tx1"/>
                  </a:solidFill>
                </a:endParaRPr>
              </a:p>
            </p:txBody>
          </p:sp>
          <p:sp>
            <p:nvSpPr>
              <p:cNvPr id="38" name="Rectangle: Rounded Corners 37">
                <a:extLst>
                  <a:ext uri="{FF2B5EF4-FFF2-40B4-BE49-F238E27FC236}">
                    <a16:creationId xmlns:a16="http://schemas.microsoft.com/office/drawing/2014/main" id="{0EDBA6B0-F0BB-12B8-9F32-DB988328538F}"/>
                  </a:ext>
                </a:extLst>
              </p:cNvPr>
              <p:cNvSpPr/>
              <p:nvPr/>
            </p:nvSpPr>
            <p:spPr>
              <a:xfrm>
                <a:off x="1730883" y="2699852"/>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Mass Conservation</a:t>
                </a:r>
                <a:endParaRPr lang="en-GB" dirty="0">
                  <a:solidFill>
                    <a:schemeClr val="tx1"/>
                  </a:solidFill>
                </a:endParaRPr>
              </a:p>
            </p:txBody>
          </p:sp>
          <p:sp>
            <p:nvSpPr>
              <p:cNvPr id="40" name="Rectangle: Rounded Corners 39">
                <a:extLst>
                  <a:ext uri="{FF2B5EF4-FFF2-40B4-BE49-F238E27FC236}">
                    <a16:creationId xmlns:a16="http://schemas.microsoft.com/office/drawing/2014/main" id="{BF252F37-DC83-507B-09AE-9D59229AEE70}"/>
                  </a:ext>
                </a:extLst>
              </p:cNvPr>
              <p:cNvSpPr/>
              <p:nvPr/>
            </p:nvSpPr>
            <p:spPr>
              <a:xfrm>
                <a:off x="1809010" y="3094182"/>
                <a:ext cx="640401"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Solid</a:t>
                </a:r>
                <a:endParaRPr lang="en-GB" sz="1100" dirty="0">
                  <a:solidFill>
                    <a:schemeClr val="tx1"/>
                  </a:solidFill>
                </a:endParaRPr>
              </a:p>
            </p:txBody>
          </p:sp>
          <p:sp>
            <p:nvSpPr>
              <p:cNvPr id="42" name="Rectangle: Rounded Corners 41">
                <a:extLst>
                  <a:ext uri="{FF2B5EF4-FFF2-40B4-BE49-F238E27FC236}">
                    <a16:creationId xmlns:a16="http://schemas.microsoft.com/office/drawing/2014/main" id="{27380B98-6FDA-F868-A2F0-12191EE4E8BC}"/>
                  </a:ext>
                </a:extLst>
              </p:cNvPr>
              <p:cNvSpPr/>
              <p:nvPr/>
            </p:nvSpPr>
            <p:spPr>
              <a:xfrm>
                <a:off x="1809009" y="3500334"/>
                <a:ext cx="640401"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IF</a:t>
                </a:r>
                <a:endParaRPr lang="en-GB" sz="1100" dirty="0">
                  <a:solidFill>
                    <a:schemeClr val="tx1"/>
                  </a:solidFill>
                </a:endParaRPr>
              </a:p>
            </p:txBody>
          </p:sp>
          <p:sp>
            <p:nvSpPr>
              <p:cNvPr id="43" name="Rectangle: Rounded Corners 42">
                <a:extLst>
                  <a:ext uri="{FF2B5EF4-FFF2-40B4-BE49-F238E27FC236}">
                    <a16:creationId xmlns:a16="http://schemas.microsoft.com/office/drawing/2014/main" id="{76BB10AB-4072-10BD-FE22-0AF5AE34AD2C}"/>
                  </a:ext>
                </a:extLst>
              </p:cNvPr>
              <p:cNvSpPr/>
              <p:nvPr/>
            </p:nvSpPr>
            <p:spPr>
              <a:xfrm>
                <a:off x="1827050" y="4443502"/>
                <a:ext cx="945794"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Total stress</a:t>
                </a:r>
                <a:endParaRPr lang="en-GB" sz="1100" dirty="0">
                  <a:solidFill>
                    <a:schemeClr val="tx1"/>
                  </a:solidFill>
                </a:endParaRPr>
              </a:p>
            </p:txBody>
          </p:sp>
          <p:sp>
            <p:nvSpPr>
              <p:cNvPr id="44" name="Rectangle: Rounded Corners 43">
                <a:extLst>
                  <a:ext uri="{FF2B5EF4-FFF2-40B4-BE49-F238E27FC236}">
                    <a16:creationId xmlns:a16="http://schemas.microsoft.com/office/drawing/2014/main" id="{9F79FC69-1454-EEEB-6890-B2495D0A0E62}"/>
                  </a:ext>
                </a:extLst>
              </p:cNvPr>
              <p:cNvSpPr/>
              <p:nvPr/>
            </p:nvSpPr>
            <p:spPr>
              <a:xfrm>
                <a:off x="1827050" y="4815208"/>
                <a:ext cx="782245"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Darcy IF</a:t>
                </a:r>
                <a:endParaRPr lang="en-GB" sz="1100" dirty="0">
                  <a:solidFill>
                    <a:schemeClr val="tx1"/>
                  </a:solidFill>
                </a:endParaRPr>
              </a:p>
            </p:txBody>
          </p:sp>
        </p:grpSp>
        <p:pic>
          <p:nvPicPr>
            <p:cNvPr id="15" name="Picture Placeholder 11" descr="A black silhouette of a person sitting under a tree&#10;&#10;AI-generated content may be incorrect.">
              <a:extLst>
                <a:ext uri="{FF2B5EF4-FFF2-40B4-BE49-F238E27FC236}">
                  <a16:creationId xmlns:a16="http://schemas.microsoft.com/office/drawing/2014/main" id="{4087C34A-54F0-3536-89A1-DC8651E2FCA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44" l="7422" r="89844">
                          <a14:foregroundMark x1="47266" y1="49219" x2="47266" y2="49219"/>
                          <a14:foregroundMark x1="62305" y1="41797" x2="62305" y2="41797"/>
                          <a14:foregroundMark x1="9863" y1="35938" x2="9863" y2="35938"/>
                          <a14:foregroundMark x1="7422" y1="35156" x2="7422" y2="35156"/>
                          <a14:backgroundMark x1="24414" y1="41309" x2="24414" y2="41309"/>
                          <a14:backgroundMark x1="32324" y1="37891" x2="32324" y2="37891"/>
                          <a14:backgroundMark x1="49023" y1="55176" x2="49023" y2="55176"/>
                        </a14:backgroundRemoval>
                      </a14:imgEffect>
                    </a14:imgLayer>
                  </a14:imgProps>
                </a:ext>
                <a:ext uri="{28A0092B-C50C-407E-A947-70E740481C1C}">
                  <a14:useLocalDpi xmlns:a14="http://schemas.microsoft.com/office/drawing/2010/main" val="0"/>
                </a:ext>
              </a:extLst>
            </a:blip>
            <a:srcRect r="21534" b="25022"/>
            <a:stretch>
              <a:fillRect/>
            </a:stretch>
          </p:blipFill>
          <p:spPr>
            <a:xfrm flipH="1">
              <a:off x="1560945" y="5153689"/>
              <a:ext cx="1039092" cy="992906"/>
            </a:xfrm>
            <a:prstGeom prst="rect">
              <a:avLst/>
            </a:prstGeom>
          </p:spPr>
        </p:pic>
        <p:grpSp>
          <p:nvGrpSpPr>
            <p:cNvPr id="29" name="Group 28">
              <a:extLst>
                <a:ext uri="{FF2B5EF4-FFF2-40B4-BE49-F238E27FC236}">
                  <a16:creationId xmlns:a16="http://schemas.microsoft.com/office/drawing/2014/main" id="{C7112830-E2B0-7EDB-EF15-9818CE4729DB}"/>
                </a:ext>
              </a:extLst>
            </p:cNvPr>
            <p:cNvGrpSpPr>
              <a:grpSpLocks noChangeAspect="1"/>
            </p:cNvGrpSpPr>
            <p:nvPr/>
          </p:nvGrpSpPr>
          <p:grpSpPr>
            <a:xfrm flipH="1">
              <a:off x="1474" y="3372179"/>
              <a:ext cx="1185644" cy="478438"/>
              <a:chOff x="7689130" y="3679832"/>
              <a:chExt cx="2954895" cy="1192377"/>
            </a:xfrm>
          </p:grpSpPr>
          <p:pic>
            <p:nvPicPr>
              <p:cNvPr id="23" name="Picture 22">
                <a:extLst>
                  <a:ext uri="{FF2B5EF4-FFF2-40B4-BE49-F238E27FC236}">
                    <a16:creationId xmlns:a16="http://schemas.microsoft.com/office/drawing/2014/main" id="{F616336A-9F85-88D6-43D7-7FB2E53306A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778" b="91204" l="8929" r="96131">
                            <a14:foregroundMark x1="11905" y1="75926" x2="25298" y2="53704"/>
                            <a14:foregroundMark x1="25298" y1="53704" x2="85417" y2="31481"/>
                            <a14:foregroundMark x1="85417" y1="31481" x2="88393" y2="27315"/>
                            <a14:foregroundMark x1="22024" y1="86111" x2="40774" y2="54167"/>
                            <a14:foregroundMark x1="40774" y1="54167" x2="86607" y2="31944"/>
                            <a14:foregroundMark x1="86607" y1="31944" x2="75000" y2="10648"/>
                            <a14:foregroundMark x1="75000" y1="10648" x2="22024" y2="45370"/>
                            <a14:foregroundMark x1="22024" y1="45370" x2="10417" y2="60185"/>
                            <a14:foregroundMark x1="10417" y1="60185" x2="9226" y2="63889"/>
                            <a14:foregroundMark x1="12798" y1="79167" x2="23810" y2="57870"/>
                            <a14:foregroundMark x1="23810" y1="57870" x2="33929" y2="50463"/>
                            <a14:foregroundMark x1="42857" y1="87037" x2="58929" y2="67130"/>
                            <a14:foregroundMark x1="58929" y1="67130" x2="66964" y2="45833"/>
                            <a14:foregroundMark x1="66964" y1="45833" x2="50298" y2="63426"/>
                            <a14:foregroundMark x1="50298" y1="63426" x2="46726" y2="81019"/>
                            <a14:foregroundMark x1="42262" y1="91204" x2="42262" y2="91204"/>
                            <a14:foregroundMark x1="47321" y1="65741" x2="47321" y2="65741"/>
                            <a14:foregroundMark x1="45833" y1="64815" x2="45833" y2="64815"/>
                            <a14:foregroundMark x1="91369" y1="38889" x2="86012" y2="15278"/>
                            <a14:foregroundMark x1="86012" y1="15278" x2="81845" y2="11574"/>
                            <a14:foregroundMark x1="83631" y1="2778" x2="83631" y2="2778"/>
                            <a14:foregroundMark x1="92262" y1="21759" x2="88988" y2="37500"/>
                            <a14:foregroundMark x1="96131" y1="26389" x2="96131" y2="26389"/>
                          </a14:backgroundRemoval>
                        </a14:imgEffect>
                      </a14:imgLayer>
                    </a14:imgProps>
                  </a:ext>
                </a:extLst>
              </a:blip>
              <a:stretch>
                <a:fillRect/>
              </a:stretch>
            </p:blipFill>
            <p:spPr>
              <a:xfrm>
                <a:off x="9188198" y="3846025"/>
                <a:ext cx="1455827" cy="898418"/>
              </a:xfrm>
              <a:prstGeom prst="rect">
                <a:avLst/>
              </a:prstGeom>
            </p:spPr>
          </p:pic>
          <p:pic>
            <p:nvPicPr>
              <p:cNvPr id="25" name="Image 91">
                <a:extLst>
                  <a:ext uri="{FF2B5EF4-FFF2-40B4-BE49-F238E27FC236}">
                    <a16:creationId xmlns:a16="http://schemas.microsoft.com/office/drawing/2014/main" id="{0E25DA01-338F-CF6E-94AC-59847F195EA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204" b="95911" l="2682" r="96169">
                            <a14:foregroundMark x1="8812" y1="69888" x2="8812" y2="69888"/>
                            <a14:foregroundMark x1="9195" y1="49814" x2="9195" y2="49814"/>
                            <a14:foregroundMark x1="3831" y1="56134" x2="3831" y2="56134"/>
                            <a14:foregroundMark x1="3065" y1="54647" x2="3065" y2="54647"/>
                            <a14:foregroundMark x1="92337" y1="40520" x2="92337" y2="40520"/>
                            <a14:foregroundMark x1="96169" y1="49814" x2="96169" y2="49814"/>
                            <a14:foregroundMark x1="92337" y1="71747" x2="92337" y2="71747"/>
                            <a14:foregroundMark x1="56705" y1="92565" x2="56705" y2="92565"/>
                            <a14:foregroundMark x1="51341" y1="95911" x2="51341" y2="95911"/>
                            <a14:foregroundMark x1="49425" y1="5204" x2="49425" y2="5204"/>
                          </a14:backgroundRemoval>
                        </a14:imgEffect>
                      </a14:imgLayer>
                    </a14:imgProps>
                  </a:ext>
                </a:extLst>
              </a:blip>
              <a:stretch>
                <a:fillRect/>
              </a:stretch>
            </p:blipFill>
            <p:spPr>
              <a:xfrm>
                <a:off x="7689130" y="3679832"/>
                <a:ext cx="1156916" cy="1192377"/>
              </a:xfrm>
              <a:prstGeom prst="rect">
                <a:avLst/>
              </a:prstGeom>
            </p:spPr>
          </p:pic>
          <p:cxnSp>
            <p:nvCxnSpPr>
              <p:cNvPr id="26" name="Straight Connector 25">
                <a:extLst>
                  <a:ext uri="{FF2B5EF4-FFF2-40B4-BE49-F238E27FC236}">
                    <a16:creationId xmlns:a16="http://schemas.microsoft.com/office/drawing/2014/main" id="{B012E7C8-47A4-172F-B82A-24C9853573AC}"/>
                  </a:ext>
                </a:extLst>
              </p:cNvPr>
              <p:cNvCxnSpPr>
                <a:cxnSpLocks/>
              </p:cNvCxnSpPr>
              <p:nvPr/>
            </p:nvCxnSpPr>
            <p:spPr>
              <a:xfrm>
                <a:off x="8405813" y="3748088"/>
                <a:ext cx="1462087" cy="527932"/>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C041894-9734-578E-2462-391C628CCD03}"/>
                  </a:ext>
                </a:extLst>
              </p:cNvPr>
              <p:cNvCxnSpPr>
                <a:cxnSpLocks/>
              </p:cNvCxnSpPr>
              <p:nvPr/>
            </p:nvCxnSpPr>
            <p:spPr>
              <a:xfrm flipV="1">
                <a:off x="8405813" y="4276020"/>
                <a:ext cx="1462087" cy="531169"/>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E9B24F31-97CE-1E32-6908-1BB1A3933B2B}"/>
                  </a:ext>
                </a:extLst>
              </p:cNvPr>
              <p:cNvSpPr/>
              <p:nvPr/>
            </p:nvSpPr>
            <p:spPr>
              <a:xfrm>
                <a:off x="9844088" y="4249513"/>
                <a:ext cx="45719" cy="45719"/>
              </a:xfrm>
              <a:prstGeom prst="ellipse">
                <a:avLst/>
              </a:prstGeom>
              <a:solidFill>
                <a:srgbClr val="595959"/>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TextBox 29">
              <a:extLst>
                <a:ext uri="{FF2B5EF4-FFF2-40B4-BE49-F238E27FC236}">
                  <a16:creationId xmlns:a16="http://schemas.microsoft.com/office/drawing/2014/main" id="{F4CDF4C1-C3C9-1637-3043-358C50601F77}"/>
                </a:ext>
              </a:extLst>
            </p:cNvPr>
            <p:cNvSpPr txBox="1"/>
            <p:nvPr/>
          </p:nvSpPr>
          <p:spPr>
            <a:xfrm>
              <a:off x="6926" y="3806430"/>
              <a:ext cx="1629641" cy="646331"/>
            </a:xfrm>
            <a:prstGeom prst="rect">
              <a:avLst/>
            </a:prstGeom>
            <a:noFill/>
          </p:spPr>
          <p:txBody>
            <a:bodyPr wrap="square" rtlCol="0">
              <a:spAutoFit/>
            </a:bodyPr>
            <a:lstStyle/>
            <a:p>
              <a:pPr algn="ctr"/>
              <a:r>
                <a:rPr lang="fr-FR" sz="3600" b="1" dirty="0">
                  <a:latin typeface="Freestyle Script" panose="030804020302050B0404" pitchFamily="66" charset="0"/>
                </a:rPr>
                <a:t>F(</a:t>
              </a:r>
              <a:r>
                <a:rPr lang="fr-FR" sz="3600" b="1" u="sng" dirty="0">
                  <a:latin typeface="Freestyle Script" panose="030804020302050B0404" pitchFamily="66" charset="0"/>
                </a:rPr>
                <a:t>x</a:t>
              </a:r>
              <a:r>
                <a:rPr lang="fr-FR" sz="3600" b="1" dirty="0">
                  <a:latin typeface="Freestyle Script" panose="030804020302050B0404" pitchFamily="66" charset="0"/>
                </a:rPr>
                <a:t>, p</a:t>
              </a:r>
              <a:r>
                <a:rPr lang="el-GR" sz="3600" b="1" baseline="30000" dirty="0">
                  <a:latin typeface="Times New Roman" panose="02020603050405020304" pitchFamily="18" charset="0"/>
                  <a:cs typeface="Times New Roman" panose="02020603050405020304" pitchFamily="18" charset="0"/>
                </a:rPr>
                <a:t>α</a:t>
              </a:r>
              <a:r>
                <a:rPr lang="fr-FR" sz="3600" b="1" dirty="0">
                  <a:latin typeface="Freestyle Script" panose="030804020302050B0404" pitchFamily="66" charset="0"/>
                </a:rPr>
                <a:t>) =</a:t>
              </a:r>
              <a:endParaRPr lang="en-GB" sz="3600" b="1" dirty="0">
                <a:latin typeface="Freestyle Script" panose="030804020302050B0404" pitchFamily="66" charset="0"/>
              </a:endParaRPr>
            </a:p>
          </p:txBody>
        </p:sp>
        <p:sp>
          <p:nvSpPr>
            <p:cNvPr id="33" name="Left Bracket 32">
              <a:extLst>
                <a:ext uri="{FF2B5EF4-FFF2-40B4-BE49-F238E27FC236}">
                  <a16:creationId xmlns:a16="http://schemas.microsoft.com/office/drawing/2014/main" id="{1E694E73-5D92-EB56-78FE-ED79B8A9B042}"/>
                </a:ext>
              </a:extLst>
            </p:cNvPr>
            <p:cNvSpPr/>
            <p:nvPr/>
          </p:nvSpPr>
          <p:spPr>
            <a:xfrm>
              <a:off x="1627253" y="24015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Left Bracket 33">
              <a:extLst>
                <a:ext uri="{FF2B5EF4-FFF2-40B4-BE49-F238E27FC236}">
                  <a16:creationId xmlns:a16="http://schemas.microsoft.com/office/drawing/2014/main" id="{70497A77-9E16-BD9B-19C1-94329BEAD348}"/>
                </a:ext>
              </a:extLst>
            </p:cNvPr>
            <p:cNvSpPr/>
            <p:nvPr/>
          </p:nvSpPr>
          <p:spPr>
            <a:xfrm rot="10800000">
              <a:off x="6463398" y="24015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01E8E06D-A8E4-653E-E75E-513684F05312}"/>
                </a:ext>
              </a:extLst>
            </p:cNvPr>
            <p:cNvCxnSpPr>
              <a:cxnSpLocks/>
            </p:cNvCxnSpPr>
            <p:nvPr/>
          </p:nvCxnSpPr>
          <p:spPr>
            <a:xfrm>
              <a:off x="4158429" y="2635595"/>
              <a:ext cx="0" cy="2988000"/>
            </a:xfrm>
            <a:prstGeom prst="line">
              <a:avLst/>
            </a:prstGeom>
          </p:spPr>
          <p:style>
            <a:lnRef idx="2">
              <a:schemeClr val="dk1"/>
            </a:lnRef>
            <a:fillRef idx="0">
              <a:schemeClr val="dk1"/>
            </a:fillRef>
            <a:effectRef idx="1">
              <a:schemeClr val="dk1"/>
            </a:effectRef>
            <a:fontRef idx="minor">
              <a:schemeClr val="tx1"/>
            </a:fontRef>
          </p:style>
        </p:cxnSp>
        <p:pic>
          <p:nvPicPr>
            <p:cNvPr id="82" name="Picture 81" descr="A black and white image of a person standing next to a black board&#10;&#10;AI-generated content may be incorrect.">
              <a:extLst>
                <a:ext uri="{FF2B5EF4-FFF2-40B4-BE49-F238E27FC236}">
                  <a16:creationId xmlns:a16="http://schemas.microsoft.com/office/drawing/2014/main" id="{376EA17B-5A48-3730-3837-3C128BB0813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2637" y1="27441" x2="52637" y2="27441"/>
                          <a14:foregroundMark x1="49707" y1="54102" x2="49707" y2="54102"/>
                          <a14:foregroundMark x1="52246" y1="49316" x2="52246" y2="49316"/>
                          <a14:foregroundMark x1="57422" y1="49219" x2="57422" y2="49219"/>
                          <a14:foregroundMark x1="63867" y1="50586" x2="63867" y2="50586"/>
                          <a14:foregroundMark x1="65137" y1="50684" x2="65137" y2="50684"/>
                          <a14:foregroundMark x1="64355" y1="44629" x2="64355" y2="44629"/>
                          <a14:foregroundMark x1="58496" y1="45313" x2="58496" y2="45313"/>
                          <a14:foregroundMark x1="55762" y1="42676" x2="55762" y2="42676"/>
                          <a14:foregroundMark x1="55762" y1="41113" x2="55762" y2="41113"/>
                          <a14:foregroundMark x1="58496" y1="39453" x2="58496" y2="39453"/>
                          <a14:foregroundMark x1="49609" y1="39355" x2="49609" y2="39355"/>
                          <a14:foregroundMark x1="52148" y1="32715" x2="52148" y2="32715"/>
                          <a14:foregroundMark x1="52441" y1="31738" x2="52441" y2="31738"/>
                          <a14:foregroundMark x1="52051" y1="30762" x2="52051" y2="30762"/>
                          <a14:backgroundMark x1="41699" y1="64063" x2="41699" y2="64063"/>
                          <a14:backgroundMark x1="58008" y1="49609" x2="58008" y2="49609"/>
                          <a14:backgroundMark x1="57813" y1="45801" x2="57813" y2="45801"/>
                          <a14:backgroundMark x1="54199" y1="40332" x2="54199" y2="40332"/>
                          <a14:backgroundMark x1="64258" y1="39453" x2="64258" y2="39453"/>
                          <a14:backgroundMark x1="52344" y1="31250" x2="52344" y2="31250"/>
                          <a14:backgroundMark x1="51660" y1="30371" x2="51660" y2="30371"/>
                          <a14:backgroundMark x1="51953" y1="30566" x2="51953" y2="30566"/>
                          <a14:backgroundMark x1="53125" y1="30469" x2="53125" y2="30469"/>
                        </a14:backgroundRemoval>
                      </a14:imgEffect>
                    </a14:imgLayer>
                  </a14:imgProps>
                </a:ext>
                <a:ext uri="{28A0092B-C50C-407E-A947-70E740481C1C}">
                  <a14:useLocalDpi xmlns:a14="http://schemas.microsoft.com/office/drawing/2010/main" val="0"/>
                </a:ext>
              </a:extLst>
            </a:blip>
            <a:srcRect l="29150" t="14447" r="26220" b="25580"/>
            <a:stretch>
              <a:fillRect/>
            </a:stretch>
          </p:blipFill>
          <p:spPr>
            <a:xfrm>
              <a:off x="5846695" y="5102595"/>
              <a:ext cx="776932" cy="1044000"/>
            </a:xfrm>
            <a:prstGeom prst="rect">
              <a:avLst/>
            </a:prstGeom>
          </p:spPr>
        </p:pic>
        <p:sp>
          <p:nvSpPr>
            <p:cNvPr id="65" name="TextBox 64">
              <a:extLst>
                <a:ext uri="{FF2B5EF4-FFF2-40B4-BE49-F238E27FC236}">
                  <a16:creationId xmlns:a16="http://schemas.microsoft.com/office/drawing/2014/main" id="{E8019110-9039-DA42-02C7-69A8997AE0F9}"/>
                </a:ext>
              </a:extLst>
            </p:cNvPr>
            <p:cNvSpPr txBox="1"/>
            <p:nvPr/>
          </p:nvSpPr>
          <p:spPr>
            <a:xfrm>
              <a:off x="1825351" y="2371287"/>
              <a:ext cx="2187065" cy="369332"/>
            </a:xfrm>
            <a:prstGeom prst="rect">
              <a:avLst/>
            </a:prstGeom>
            <a:noFill/>
          </p:spPr>
          <p:txBody>
            <a:bodyPr wrap="square" rtlCol="0">
              <a:spAutoFit/>
            </a:bodyPr>
            <a:lstStyle/>
            <a:p>
              <a:r>
                <a:rPr lang="fr-FR" b="1" dirty="0"/>
                <a:t>Conservation Laws</a:t>
              </a:r>
              <a:endParaRPr lang="en-GB" b="1" dirty="0"/>
            </a:p>
          </p:txBody>
        </p:sp>
        <p:sp>
          <p:nvSpPr>
            <p:cNvPr id="66" name="TextBox 65">
              <a:extLst>
                <a:ext uri="{FF2B5EF4-FFF2-40B4-BE49-F238E27FC236}">
                  <a16:creationId xmlns:a16="http://schemas.microsoft.com/office/drawing/2014/main" id="{F0A616D5-628E-C6B2-37EE-54E15535C1EC}"/>
                </a:ext>
              </a:extLst>
            </p:cNvPr>
            <p:cNvSpPr txBox="1"/>
            <p:nvPr/>
          </p:nvSpPr>
          <p:spPr>
            <a:xfrm>
              <a:off x="4308171" y="2371287"/>
              <a:ext cx="2187065" cy="369332"/>
            </a:xfrm>
            <a:prstGeom prst="rect">
              <a:avLst/>
            </a:prstGeom>
            <a:noFill/>
          </p:spPr>
          <p:txBody>
            <a:bodyPr wrap="square" rtlCol="0">
              <a:spAutoFit/>
            </a:bodyPr>
            <a:lstStyle/>
            <a:p>
              <a:r>
                <a:rPr lang="fr-FR" b="1" dirty="0"/>
                <a:t>Constitutive Laws</a:t>
              </a:r>
              <a:endParaRPr lang="en-GB" b="1" dirty="0"/>
            </a:p>
          </p:txBody>
        </p:sp>
      </p:grpSp>
      <p:pic>
        <p:nvPicPr>
          <p:cNvPr id="81" name="Espace réservé du contenu 42">
            <a:extLst>
              <a:ext uri="{FF2B5EF4-FFF2-40B4-BE49-F238E27FC236}">
                <a16:creationId xmlns:a16="http://schemas.microsoft.com/office/drawing/2014/main" id="{F42D37C2-6A1D-81E9-CED1-1ECEAB5E729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0" b="86625" l="0" r="100000">
                        <a14:foregroundMark x1="27891" y1="65375" x2="75391" y2="69000"/>
                        <a14:foregroundMark x1="35859" y1="74250" x2="37656" y2="40250"/>
                        <a14:foregroundMark x1="40000" y1="72250" x2="77656" y2="41500"/>
                        <a14:foregroundMark x1="61719" y1="70000" x2="69766" y2="29625"/>
                        <a14:foregroundMark x1="59219" y1="56625" x2="70703" y2="32875"/>
                      </a14:backgroundRemoval>
                    </a14:imgEffect>
                  </a14:imgLayer>
                </a14:imgProps>
              </a:ext>
              <a:ext uri="{28A0092B-C50C-407E-A947-70E740481C1C}">
                <a14:useLocalDpi xmlns:a14="http://schemas.microsoft.com/office/drawing/2010/main" val="0"/>
              </a:ext>
            </a:extLst>
          </a:blip>
          <a:srcRect b="13244"/>
          <a:stretch/>
        </p:blipFill>
        <p:spPr>
          <a:xfrm>
            <a:off x="9804916" y="2139668"/>
            <a:ext cx="1926357" cy="1044516"/>
          </a:xfrm>
          <a:prstGeom prst="rect">
            <a:avLst/>
          </a:prstGeom>
        </p:spPr>
      </p:pic>
      <p:pic>
        <p:nvPicPr>
          <p:cNvPr id="83" name="Espace réservé du contenu 8">
            <a:extLst>
              <a:ext uri="{FF2B5EF4-FFF2-40B4-BE49-F238E27FC236}">
                <a16:creationId xmlns:a16="http://schemas.microsoft.com/office/drawing/2014/main" id="{EF9EF46E-825D-93BB-B12D-2D738C99918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0" b="90125" l="0" r="100000">
                        <a14:foregroundMark x1="76328" y1="44750" x2="54141" y2="24875"/>
                        <a14:foregroundMark x1="25781" y1="36250" x2="85625" y2="62875"/>
                        <a14:foregroundMark x1="65469" y1="70500" x2="24141" y2="60000"/>
                        <a14:foregroundMark x1="25234" y1="69625" x2="72969" y2="35125"/>
                        <a14:foregroundMark x1="33125" y1="50250" x2="73750" y2="71125"/>
                      </a14:backgroundRemoval>
                    </a14:imgEffect>
                  </a14:imgLayer>
                </a14:imgProps>
              </a:ext>
              <a:ext uri="{28A0092B-C50C-407E-A947-70E740481C1C}">
                <a14:useLocalDpi xmlns:a14="http://schemas.microsoft.com/office/drawing/2010/main" val="0"/>
              </a:ext>
            </a:extLst>
          </a:blip>
          <a:srcRect r="1534" b="11061"/>
          <a:stretch/>
        </p:blipFill>
        <p:spPr>
          <a:xfrm>
            <a:off x="7261857" y="2096706"/>
            <a:ext cx="1926357" cy="1087478"/>
          </a:xfrm>
          <a:prstGeom prst="rect">
            <a:avLst/>
          </a:prstGeom>
        </p:spPr>
      </p:pic>
      <p:sp>
        <p:nvSpPr>
          <p:cNvPr id="84" name="Arrow: Left 83">
            <a:extLst>
              <a:ext uri="{FF2B5EF4-FFF2-40B4-BE49-F238E27FC236}">
                <a16:creationId xmlns:a16="http://schemas.microsoft.com/office/drawing/2014/main" id="{05F813C3-B010-3AA5-66A9-D42F34059297}"/>
              </a:ext>
            </a:extLst>
          </p:cNvPr>
          <p:cNvSpPr/>
          <p:nvPr/>
        </p:nvSpPr>
        <p:spPr>
          <a:xfrm>
            <a:off x="10020300" y="2705900"/>
            <a:ext cx="444500" cy="17238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5" name="Image 3">
            <a:extLst>
              <a:ext uri="{FF2B5EF4-FFF2-40B4-BE49-F238E27FC236}">
                <a16:creationId xmlns:a16="http://schemas.microsoft.com/office/drawing/2014/main" id="{3BE81977-B802-C1EB-0783-32E4041C36FC}"/>
              </a:ext>
            </a:extLst>
          </p:cNvPr>
          <p:cNvPicPr>
            <a:picLocks noChangeAspect="1"/>
          </p:cNvPicPr>
          <p:nvPr/>
        </p:nvPicPr>
        <p:blipFill>
          <a:blip r:embed="rId16"/>
          <a:stretch>
            <a:fillRect/>
          </a:stretch>
        </p:blipFill>
        <p:spPr>
          <a:xfrm>
            <a:off x="9749792" y="5474283"/>
            <a:ext cx="2436333" cy="620959"/>
          </a:xfrm>
          <a:prstGeom prst="rect">
            <a:avLst/>
          </a:prstGeom>
        </p:spPr>
      </p:pic>
      <p:sp>
        <p:nvSpPr>
          <p:cNvPr id="86" name="TextBox 85">
            <a:extLst>
              <a:ext uri="{FF2B5EF4-FFF2-40B4-BE49-F238E27FC236}">
                <a16:creationId xmlns:a16="http://schemas.microsoft.com/office/drawing/2014/main" id="{EEA913B6-A99F-6A6D-4ED8-E8B184FC697D}"/>
              </a:ext>
            </a:extLst>
          </p:cNvPr>
          <p:cNvSpPr txBox="1"/>
          <p:nvPr/>
        </p:nvSpPr>
        <p:spPr>
          <a:xfrm>
            <a:off x="7169430" y="1790700"/>
            <a:ext cx="4561843" cy="369332"/>
          </a:xfrm>
          <a:prstGeom prst="rect">
            <a:avLst/>
          </a:prstGeom>
          <a:noFill/>
        </p:spPr>
        <p:txBody>
          <a:bodyPr wrap="square" rtlCol="0">
            <a:spAutoFit/>
          </a:bodyPr>
          <a:lstStyle/>
          <a:p>
            <a:r>
              <a:rPr lang="fr-FR" dirty="0"/>
              <a:t>Preliminary </a:t>
            </a:r>
            <a:r>
              <a:rPr lang="fr-FR" dirty="0" err="1"/>
              <a:t>study</a:t>
            </a:r>
            <a:r>
              <a:rPr lang="fr-FR" dirty="0"/>
              <a:t>: </a:t>
            </a:r>
            <a:endParaRPr lang="en-GB" dirty="0"/>
          </a:p>
        </p:txBody>
      </p:sp>
      <p:pic>
        <p:nvPicPr>
          <p:cNvPr id="8" name="Picture 7">
            <a:extLst>
              <a:ext uri="{FF2B5EF4-FFF2-40B4-BE49-F238E27FC236}">
                <a16:creationId xmlns:a16="http://schemas.microsoft.com/office/drawing/2014/main" id="{D571A322-FC98-0ACA-E2FF-8F2B7C74E26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8222920" y="3381964"/>
            <a:ext cx="2454860" cy="2017322"/>
          </a:xfrm>
          <a:prstGeom prst="rect">
            <a:avLst/>
          </a:prstGeom>
        </p:spPr>
      </p:pic>
      <p:sp>
        <p:nvSpPr>
          <p:cNvPr id="6" name="TextBox 5">
            <a:extLst>
              <a:ext uri="{FF2B5EF4-FFF2-40B4-BE49-F238E27FC236}">
                <a16:creationId xmlns:a16="http://schemas.microsoft.com/office/drawing/2014/main" id="{E1F4A549-D6CE-5A94-2CE9-1FB797E21E39}"/>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pic>
        <p:nvPicPr>
          <p:cNvPr id="7" name="Picture 6">
            <a:extLst>
              <a:ext uri="{FF2B5EF4-FFF2-40B4-BE49-F238E27FC236}">
                <a16:creationId xmlns:a16="http://schemas.microsoft.com/office/drawing/2014/main" id="{D7A9EE13-23F1-B5AB-25EF-88F34655C0CB}"/>
              </a:ext>
            </a:extLst>
          </p:cNvPr>
          <p:cNvPicPr>
            <a:picLocks noChangeAspect="1"/>
          </p:cNvPicPr>
          <p:nvPr/>
        </p:nvPicPr>
        <p:blipFill>
          <a:blip r:embed="rId18"/>
          <a:stretch>
            <a:fillRect/>
          </a:stretch>
        </p:blipFill>
        <p:spPr>
          <a:xfrm>
            <a:off x="0" y="5474283"/>
            <a:ext cx="1145406" cy="551774"/>
          </a:xfrm>
          <a:prstGeom prst="rect">
            <a:avLst/>
          </a:prstGeom>
        </p:spPr>
      </p:pic>
    </p:spTree>
    <p:extLst>
      <p:ext uri="{BB962C8B-B14F-4D97-AF65-F5344CB8AC3E}">
        <p14:creationId xmlns:p14="http://schemas.microsoft.com/office/powerpoint/2010/main" val="28569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3DE3-88BD-D407-E1FF-A34FB01F2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B0DBE-487F-670F-D191-790A54C4AD5B}"/>
              </a:ext>
            </a:extLst>
          </p:cNvPr>
          <p:cNvSpPr>
            <a:spLocks noGrp="1"/>
          </p:cNvSpPr>
          <p:nvPr>
            <p:ph type="title"/>
          </p:nvPr>
        </p:nvSpPr>
        <p:spPr/>
        <p:txBody>
          <a:bodyPr/>
          <a:lstStyle/>
          <a:p>
            <a:r>
              <a:rPr lang="fr-FR" dirty="0"/>
              <a:t>The </a:t>
            </a:r>
            <a:r>
              <a:rPr lang="fr-FR" dirty="0" err="1"/>
              <a:t>Porous</a:t>
            </a:r>
            <a:r>
              <a:rPr lang="fr-FR" dirty="0"/>
              <a:t> (bricks) Model</a:t>
            </a:r>
            <a:endParaRPr lang="en-GB" dirty="0"/>
          </a:p>
        </p:txBody>
      </p:sp>
      <p:sp>
        <p:nvSpPr>
          <p:cNvPr id="3" name="Date Placeholder 2">
            <a:extLst>
              <a:ext uri="{FF2B5EF4-FFF2-40B4-BE49-F238E27FC236}">
                <a16:creationId xmlns:a16="http://schemas.microsoft.com/office/drawing/2014/main" id="{D45AAAE6-41CA-21DA-16F9-3D4887B3E7F3}"/>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8254A9BA-3A5F-0111-E4F5-DED6061854F3}"/>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D47806C8-B209-63ED-1EE4-85394EB05E4D}"/>
              </a:ext>
            </a:extLst>
          </p:cNvPr>
          <p:cNvSpPr>
            <a:spLocks noGrp="1"/>
          </p:cNvSpPr>
          <p:nvPr>
            <p:ph type="sldNum" sz="quarter" idx="12"/>
          </p:nvPr>
        </p:nvSpPr>
        <p:spPr/>
        <p:txBody>
          <a:bodyPr/>
          <a:lstStyle/>
          <a:p>
            <a:fld id="{1C96B271-48F2-4EBC-90C1-CA6B138C6EC9}" type="slidenum">
              <a:rPr lang="fr-FR" smtClean="0"/>
              <a:pPr/>
              <a:t>15</a:t>
            </a:fld>
            <a:endParaRPr lang="fr-FR">
              <a:latin typeface="Bahnschrift Light" panose="020B0502040204020203" pitchFamily="34" charset="0"/>
            </a:endParaRPr>
          </a:p>
        </p:txBody>
      </p:sp>
      <p:pic>
        <p:nvPicPr>
          <p:cNvPr id="80" name="Picture Placeholder 79" descr="A close-up of a blood vessels&#10;&#10;AI-generated content may be incorrect.">
            <a:extLst>
              <a:ext uri="{FF2B5EF4-FFF2-40B4-BE49-F238E27FC236}">
                <a16:creationId xmlns:a16="http://schemas.microsoft.com/office/drawing/2014/main" id="{52EB406C-F1EA-E181-7AE0-712839D539F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4" b="214"/>
          <a:stretch>
            <a:fillRect/>
          </a:stretch>
        </p:blipFill>
        <p:spPr/>
      </p:pic>
      <p:sp>
        <p:nvSpPr>
          <p:cNvPr id="45" name="Rectangle: Rounded Corners 44">
            <a:extLst>
              <a:ext uri="{FF2B5EF4-FFF2-40B4-BE49-F238E27FC236}">
                <a16:creationId xmlns:a16="http://schemas.microsoft.com/office/drawing/2014/main" id="{AC4E7A3F-2CA1-DD0D-C6C6-C4D0137E58F6}"/>
              </a:ext>
            </a:extLst>
          </p:cNvPr>
          <p:cNvSpPr/>
          <p:nvPr/>
        </p:nvSpPr>
        <p:spPr>
          <a:xfrm>
            <a:off x="4247846" y="2423119"/>
            <a:ext cx="2307715" cy="59965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Solid</a:t>
            </a:r>
            <a:endParaRPr lang="en-GB" dirty="0">
              <a:solidFill>
                <a:schemeClr val="tx1"/>
              </a:solidFill>
            </a:endParaRPr>
          </a:p>
        </p:txBody>
      </p:sp>
      <p:sp>
        <p:nvSpPr>
          <p:cNvPr id="46" name="Rectangle: Rounded Corners 45">
            <a:extLst>
              <a:ext uri="{FF2B5EF4-FFF2-40B4-BE49-F238E27FC236}">
                <a16:creationId xmlns:a16="http://schemas.microsoft.com/office/drawing/2014/main" id="{CAEB1943-4DD1-AC30-5C7B-AF7411E94FCA}"/>
              </a:ext>
            </a:extLst>
          </p:cNvPr>
          <p:cNvSpPr/>
          <p:nvPr/>
        </p:nvSpPr>
        <p:spPr>
          <a:xfrm>
            <a:off x="4393703" y="2718600"/>
            <a:ext cx="2016000"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Stress-</a:t>
            </a:r>
            <a:r>
              <a:rPr lang="fr-FR" sz="1100" dirty="0" err="1">
                <a:solidFill>
                  <a:schemeClr val="tx1"/>
                </a:solidFill>
              </a:rPr>
              <a:t>Strain</a:t>
            </a:r>
            <a:r>
              <a:rPr lang="fr-FR" sz="1100" dirty="0">
                <a:solidFill>
                  <a:schemeClr val="tx1"/>
                </a:solidFill>
              </a:rPr>
              <a:t> </a:t>
            </a:r>
            <a:r>
              <a:rPr lang="fr-FR" sz="1100" dirty="0" err="1">
                <a:solidFill>
                  <a:schemeClr val="tx1"/>
                </a:solidFill>
              </a:rPr>
              <a:t>law</a:t>
            </a:r>
            <a:endParaRPr lang="en-GB" sz="1100" dirty="0">
              <a:solidFill>
                <a:schemeClr val="tx1"/>
              </a:solidFill>
            </a:endParaRPr>
          </a:p>
        </p:txBody>
      </p:sp>
      <p:sp>
        <p:nvSpPr>
          <p:cNvPr id="47" name="Rectangle: Rounded Corners 46">
            <a:extLst>
              <a:ext uri="{FF2B5EF4-FFF2-40B4-BE49-F238E27FC236}">
                <a16:creationId xmlns:a16="http://schemas.microsoft.com/office/drawing/2014/main" id="{06CDCDD5-435E-2231-A310-7A8BD4BB7E3F}"/>
              </a:ext>
            </a:extLst>
          </p:cNvPr>
          <p:cNvSpPr/>
          <p:nvPr/>
        </p:nvSpPr>
        <p:spPr>
          <a:xfrm>
            <a:off x="4247846" y="3084727"/>
            <a:ext cx="2307715" cy="592572"/>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Interstitium</a:t>
            </a:r>
            <a:endParaRPr lang="en-GB" dirty="0">
              <a:solidFill>
                <a:schemeClr val="tx1"/>
              </a:solidFill>
            </a:endParaRPr>
          </a:p>
        </p:txBody>
      </p:sp>
      <p:sp>
        <p:nvSpPr>
          <p:cNvPr id="48" name="Rectangle: Rounded Corners 47">
            <a:extLst>
              <a:ext uri="{FF2B5EF4-FFF2-40B4-BE49-F238E27FC236}">
                <a16:creationId xmlns:a16="http://schemas.microsoft.com/office/drawing/2014/main" id="{FE5B5E80-6BCF-AB1B-7CEC-AC6FBA190507}"/>
              </a:ext>
            </a:extLst>
          </p:cNvPr>
          <p:cNvSpPr/>
          <p:nvPr/>
        </p:nvSpPr>
        <p:spPr>
          <a:xfrm>
            <a:off x="4393703" y="3383606"/>
            <a:ext cx="201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IF pressure / </a:t>
            </a:r>
            <a:r>
              <a:rPr lang="fr-FR" sz="1100" dirty="0" err="1">
                <a:solidFill>
                  <a:schemeClr val="tx1"/>
                </a:solidFill>
              </a:rPr>
              <a:t>Cell</a:t>
            </a:r>
            <a:r>
              <a:rPr lang="fr-FR" sz="1100" dirty="0">
                <a:solidFill>
                  <a:schemeClr val="tx1"/>
                </a:solidFill>
              </a:rPr>
              <a:t> Saturation</a:t>
            </a:r>
            <a:endParaRPr lang="en-GB" sz="1100" dirty="0">
              <a:solidFill>
                <a:schemeClr val="tx1"/>
              </a:solidFill>
            </a:endParaRPr>
          </a:p>
        </p:txBody>
      </p:sp>
      <p:sp>
        <p:nvSpPr>
          <p:cNvPr id="49" name="Rectangle: Rounded Corners 48">
            <a:extLst>
              <a:ext uri="{FF2B5EF4-FFF2-40B4-BE49-F238E27FC236}">
                <a16:creationId xmlns:a16="http://schemas.microsoft.com/office/drawing/2014/main" id="{7C39831D-05BB-A97E-28E0-1D73FC3BBE54}"/>
              </a:ext>
            </a:extLst>
          </p:cNvPr>
          <p:cNvSpPr/>
          <p:nvPr/>
        </p:nvSpPr>
        <p:spPr>
          <a:xfrm>
            <a:off x="4247846" y="3739256"/>
            <a:ext cx="2307715" cy="6197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err="1">
                <a:solidFill>
                  <a:schemeClr val="tx1"/>
                </a:solidFill>
              </a:rPr>
              <a:t>Vascular</a:t>
            </a:r>
            <a:r>
              <a:rPr lang="fr-FR" sz="1400" dirty="0">
                <a:solidFill>
                  <a:schemeClr val="tx1"/>
                </a:solidFill>
              </a:rPr>
              <a:t> phase</a:t>
            </a:r>
            <a:endParaRPr lang="en-GB" dirty="0">
              <a:solidFill>
                <a:schemeClr val="tx1"/>
              </a:solidFill>
            </a:endParaRPr>
          </a:p>
        </p:txBody>
      </p:sp>
      <p:sp>
        <p:nvSpPr>
          <p:cNvPr id="51" name="Rectangle: Rounded Corners 50">
            <a:extLst>
              <a:ext uri="{FF2B5EF4-FFF2-40B4-BE49-F238E27FC236}">
                <a16:creationId xmlns:a16="http://schemas.microsoft.com/office/drawing/2014/main" id="{16A20885-1A33-97AF-6384-A8CCB9FB0C74}"/>
              </a:ext>
            </a:extLst>
          </p:cNvPr>
          <p:cNvSpPr/>
          <p:nvPr/>
        </p:nvSpPr>
        <p:spPr>
          <a:xfrm>
            <a:off x="4247846" y="4420997"/>
            <a:ext cx="2307715" cy="64718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err="1">
                <a:solidFill>
                  <a:schemeClr val="tx1"/>
                </a:solidFill>
              </a:rPr>
              <a:t>Oxygen</a:t>
            </a:r>
            <a:endParaRPr lang="en-GB" dirty="0">
              <a:solidFill>
                <a:schemeClr val="tx1"/>
              </a:solidFill>
            </a:endParaRPr>
          </a:p>
        </p:txBody>
      </p:sp>
      <p:sp>
        <p:nvSpPr>
          <p:cNvPr id="58" name="Rectangle: Rounded Corners 57">
            <a:extLst>
              <a:ext uri="{FF2B5EF4-FFF2-40B4-BE49-F238E27FC236}">
                <a16:creationId xmlns:a16="http://schemas.microsoft.com/office/drawing/2014/main" id="{CBFC2100-C154-EBCC-EFEF-818AB196E8ED}"/>
              </a:ext>
            </a:extLst>
          </p:cNvPr>
          <p:cNvSpPr/>
          <p:nvPr/>
        </p:nvSpPr>
        <p:spPr>
          <a:xfrm>
            <a:off x="4327052" y="4749397"/>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Diff. </a:t>
            </a:r>
            <a:r>
              <a:rPr lang="fr-FR" sz="1100" dirty="0" err="1">
                <a:solidFill>
                  <a:schemeClr val="tx1"/>
                </a:solidFill>
              </a:rPr>
              <a:t>Oxygen</a:t>
            </a:r>
            <a:endParaRPr lang="en-GB" sz="1100" dirty="0">
              <a:solidFill>
                <a:schemeClr val="tx1"/>
              </a:solidFill>
            </a:endParaRPr>
          </a:p>
        </p:txBody>
      </p:sp>
      <p:sp>
        <p:nvSpPr>
          <p:cNvPr id="59" name="Rectangle: Rounded Corners 58">
            <a:extLst>
              <a:ext uri="{FF2B5EF4-FFF2-40B4-BE49-F238E27FC236}">
                <a16:creationId xmlns:a16="http://schemas.microsoft.com/office/drawing/2014/main" id="{49F5BC60-F0D1-E9CC-9139-2AECECF38E7F}"/>
              </a:ext>
            </a:extLst>
          </p:cNvPr>
          <p:cNvSpPr/>
          <p:nvPr/>
        </p:nvSpPr>
        <p:spPr>
          <a:xfrm>
            <a:off x="5492204" y="4749397"/>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Abs. </a:t>
            </a:r>
            <a:r>
              <a:rPr lang="fr-FR" sz="1100" dirty="0" err="1">
                <a:solidFill>
                  <a:schemeClr val="tx1"/>
                </a:solidFill>
              </a:rPr>
              <a:t>Oxygen</a:t>
            </a:r>
            <a:endParaRPr lang="en-GB" sz="1100" dirty="0">
              <a:solidFill>
                <a:schemeClr val="tx1"/>
              </a:solidFill>
            </a:endParaRPr>
          </a:p>
        </p:txBody>
      </p:sp>
      <p:sp>
        <p:nvSpPr>
          <p:cNvPr id="62" name="Rectangle: Rounded Corners 61">
            <a:extLst>
              <a:ext uri="{FF2B5EF4-FFF2-40B4-BE49-F238E27FC236}">
                <a16:creationId xmlns:a16="http://schemas.microsoft.com/office/drawing/2014/main" id="{EF8E1ABF-15B9-9C0C-7DFB-61576D771561}"/>
              </a:ext>
            </a:extLst>
          </p:cNvPr>
          <p:cNvSpPr/>
          <p:nvPr/>
        </p:nvSpPr>
        <p:spPr>
          <a:xfrm>
            <a:off x="4360849" y="4061559"/>
            <a:ext cx="720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rPr>
              <a:t>Porosity</a:t>
            </a:r>
            <a:endParaRPr lang="en-GB" sz="1100" dirty="0">
              <a:solidFill>
                <a:schemeClr val="tx1"/>
              </a:solidFill>
            </a:endParaRPr>
          </a:p>
        </p:txBody>
      </p:sp>
      <p:sp>
        <p:nvSpPr>
          <p:cNvPr id="63" name="Rectangle: Rounded Corners 62">
            <a:extLst>
              <a:ext uri="{FF2B5EF4-FFF2-40B4-BE49-F238E27FC236}">
                <a16:creationId xmlns:a16="http://schemas.microsoft.com/office/drawing/2014/main" id="{81D3E893-F127-4C03-74A0-98EFAF178718}"/>
              </a:ext>
            </a:extLst>
          </p:cNvPr>
          <p:cNvSpPr/>
          <p:nvPr/>
        </p:nvSpPr>
        <p:spPr>
          <a:xfrm>
            <a:off x="5522934" y="4061559"/>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rPr>
              <a:t>Permeability</a:t>
            </a:r>
            <a:endParaRPr lang="en-GB" sz="1100" dirty="0">
              <a:solidFill>
                <a:schemeClr val="tx1"/>
              </a:solidFill>
            </a:endParaRPr>
          </a:p>
        </p:txBody>
      </p:sp>
      <p:sp>
        <p:nvSpPr>
          <p:cNvPr id="39" name="Rectangle: Rounded Corners 38">
            <a:extLst>
              <a:ext uri="{FF2B5EF4-FFF2-40B4-BE49-F238E27FC236}">
                <a16:creationId xmlns:a16="http://schemas.microsoft.com/office/drawing/2014/main" id="{8BF39F01-D3E5-28EF-5F04-B3800AE62760}"/>
              </a:ext>
            </a:extLst>
          </p:cNvPr>
          <p:cNvSpPr/>
          <p:nvPr/>
        </p:nvSpPr>
        <p:spPr>
          <a:xfrm>
            <a:off x="1705483" y="3817795"/>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Force </a:t>
            </a:r>
            <a:r>
              <a:rPr lang="fr-FR" sz="1400" dirty="0" err="1">
                <a:solidFill>
                  <a:schemeClr val="tx1"/>
                </a:solidFill>
              </a:rPr>
              <a:t>Equilibrium</a:t>
            </a:r>
            <a:endParaRPr lang="en-GB" dirty="0">
              <a:solidFill>
                <a:schemeClr val="tx1"/>
              </a:solidFill>
            </a:endParaRPr>
          </a:p>
        </p:txBody>
      </p:sp>
      <p:sp>
        <p:nvSpPr>
          <p:cNvPr id="38" name="Rectangle: Rounded Corners 37">
            <a:extLst>
              <a:ext uri="{FF2B5EF4-FFF2-40B4-BE49-F238E27FC236}">
                <a16:creationId xmlns:a16="http://schemas.microsoft.com/office/drawing/2014/main" id="{E065D4DE-47A9-4076-F509-3ED9B4C9959B}"/>
              </a:ext>
            </a:extLst>
          </p:cNvPr>
          <p:cNvSpPr/>
          <p:nvPr/>
        </p:nvSpPr>
        <p:spPr>
          <a:xfrm>
            <a:off x="1705483" y="2496652"/>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Mass Conservation</a:t>
            </a:r>
            <a:endParaRPr lang="en-GB" dirty="0">
              <a:solidFill>
                <a:schemeClr val="tx1"/>
              </a:solidFill>
            </a:endParaRPr>
          </a:p>
        </p:txBody>
      </p:sp>
      <p:sp>
        <p:nvSpPr>
          <p:cNvPr id="40" name="Rectangle: Rounded Corners 39">
            <a:extLst>
              <a:ext uri="{FF2B5EF4-FFF2-40B4-BE49-F238E27FC236}">
                <a16:creationId xmlns:a16="http://schemas.microsoft.com/office/drawing/2014/main" id="{8657436E-6C60-3D07-9340-EA48283202F1}"/>
              </a:ext>
            </a:extLst>
          </p:cNvPr>
          <p:cNvSpPr/>
          <p:nvPr/>
        </p:nvSpPr>
        <p:spPr>
          <a:xfrm>
            <a:off x="1783610" y="2890982"/>
            <a:ext cx="640401"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Solid</a:t>
            </a:r>
            <a:endParaRPr lang="en-GB" sz="1100" dirty="0">
              <a:solidFill>
                <a:schemeClr val="tx1"/>
              </a:solidFill>
            </a:endParaRPr>
          </a:p>
        </p:txBody>
      </p:sp>
      <p:sp>
        <p:nvSpPr>
          <p:cNvPr id="42" name="Rectangle: Rounded Corners 41">
            <a:extLst>
              <a:ext uri="{FF2B5EF4-FFF2-40B4-BE49-F238E27FC236}">
                <a16:creationId xmlns:a16="http://schemas.microsoft.com/office/drawing/2014/main" id="{5EB2C363-4AE5-886D-4427-E6A513F13CD3}"/>
              </a:ext>
            </a:extLst>
          </p:cNvPr>
          <p:cNvSpPr/>
          <p:nvPr/>
        </p:nvSpPr>
        <p:spPr>
          <a:xfrm>
            <a:off x="1783609" y="3297134"/>
            <a:ext cx="640401"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IF</a:t>
            </a:r>
            <a:endParaRPr lang="en-GB" sz="1100" dirty="0">
              <a:solidFill>
                <a:schemeClr val="tx1"/>
              </a:solidFill>
            </a:endParaRPr>
          </a:p>
        </p:txBody>
      </p:sp>
      <p:sp>
        <p:nvSpPr>
          <p:cNvPr id="43" name="Rectangle: Rounded Corners 42">
            <a:extLst>
              <a:ext uri="{FF2B5EF4-FFF2-40B4-BE49-F238E27FC236}">
                <a16:creationId xmlns:a16="http://schemas.microsoft.com/office/drawing/2014/main" id="{8FF9EF67-4696-5118-5F02-45D413EF85A4}"/>
              </a:ext>
            </a:extLst>
          </p:cNvPr>
          <p:cNvSpPr/>
          <p:nvPr/>
        </p:nvSpPr>
        <p:spPr>
          <a:xfrm>
            <a:off x="1801650" y="4240302"/>
            <a:ext cx="945794"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Total stress</a:t>
            </a:r>
            <a:endParaRPr lang="en-GB" sz="1100" dirty="0">
              <a:solidFill>
                <a:schemeClr val="tx1"/>
              </a:solidFill>
            </a:endParaRPr>
          </a:p>
        </p:txBody>
      </p:sp>
      <p:sp>
        <p:nvSpPr>
          <p:cNvPr id="44" name="Rectangle: Rounded Corners 43">
            <a:extLst>
              <a:ext uri="{FF2B5EF4-FFF2-40B4-BE49-F238E27FC236}">
                <a16:creationId xmlns:a16="http://schemas.microsoft.com/office/drawing/2014/main" id="{5FA08C53-9B7A-5A66-BC96-5238A162EF92}"/>
              </a:ext>
            </a:extLst>
          </p:cNvPr>
          <p:cNvSpPr/>
          <p:nvPr/>
        </p:nvSpPr>
        <p:spPr>
          <a:xfrm>
            <a:off x="1801650" y="4612008"/>
            <a:ext cx="782245"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Darcy IF</a:t>
            </a:r>
            <a:endParaRPr lang="en-GB" sz="1100" dirty="0">
              <a:solidFill>
                <a:schemeClr val="tx1"/>
              </a:solidFill>
            </a:endParaRPr>
          </a:p>
        </p:txBody>
      </p:sp>
      <p:sp>
        <p:nvSpPr>
          <p:cNvPr id="53" name="Rectangle: Rounded Corners 52">
            <a:extLst>
              <a:ext uri="{FF2B5EF4-FFF2-40B4-BE49-F238E27FC236}">
                <a16:creationId xmlns:a16="http://schemas.microsoft.com/office/drawing/2014/main" id="{01D8F1E2-4EFA-1176-0D22-121BE07E7EB5}"/>
              </a:ext>
            </a:extLst>
          </p:cNvPr>
          <p:cNvSpPr/>
          <p:nvPr/>
        </p:nvSpPr>
        <p:spPr>
          <a:xfrm>
            <a:off x="2547439" y="2890982"/>
            <a:ext cx="640401"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rPr>
              <a:t>Cells</a:t>
            </a:r>
            <a:endParaRPr lang="en-GB" sz="1100" dirty="0">
              <a:solidFill>
                <a:schemeClr val="tx1"/>
              </a:solidFill>
            </a:endParaRPr>
          </a:p>
        </p:txBody>
      </p:sp>
      <p:sp>
        <p:nvSpPr>
          <p:cNvPr id="54" name="Rectangle: Rounded Corners 53">
            <a:extLst>
              <a:ext uri="{FF2B5EF4-FFF2-40B4-BE49-F238E27FC236}">
                <a16:creationId xmlns:a16="http://schemas.microsoft.com/office/drawing/2014/main" id="{E8EEB565-30FC-B8C3-5953-68413C51174A}"/>
              </a:ext>
            </a:extLst>
          </p:cNvPr>
          <p:cNvSpPr/>
          <p:nvPr/>
        </p:nvSpPr>
        <p:spPr>
          <a:xfrm>
            <a:off x="2559376" y="3297134"/>
            <a:ext cx="640401"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Blood</a:t>
            </a:r>
            <a:endParaRPr lang="en-GB" sz="1100" dirty="0">
              <a:solidFill>
                <a:schemeClr val="tx1"/>
              </a:solidFill>
            </a:endParaRPr>
          </a:p>
        </p:txBody>
      </p:sp>
      <p:sp>
        <p:nvSpPr>
          <p:cNvPr id="55" name="Rectangle: Rounded Corners 54">
            <a:extLst>
              <a:ext uri="{FF2B5EF4-FFF2-40B4-BE49-F238E27FC236}">
                <a16:creationId xmlns:a16="http://schemas.microsoft.com/office/drawing/2014/main" id="{A6C89853-1DB7-34B2-2CA1-EFEB05358848}"/>
              </a:ext>
            </a:extLst>
          </p:cNvPr>
          <p:cNvSpPr/>
          <p:nvPr/>
        </p:nvSpPr>
        <p:spPr>
          <a:xfrm>
            <a:off x="3278517" y="3060700"/>
            <a:ext cx="684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rPr>
              <a:t>Oxygen</a:t>
            </a:r>
            <a:endParaRPr lang="en-GB" sz="1100" dirty="0">
              <a:solidFill>
                <a:schemeClr val="tx1"/>
              </a:solidFill>
            </a:endParaRPr>
          </a:p>
        </p:txBody>
      </p:sp>
      <p:sp>
        <p:nvSpPr>
          <p:cNvPr id="56" name="Rectangle: Rounded Corners 55">
            <a:extLst>
              <a:ext uri="{FF2B5EF4-FFF2-40B4-BE49-F238E27FC236}">
                <a16:creationId xmlns:a16="http://schemas.microsoft.com/office/drawing/2014/main" id="{1EBF74D9-9871-E5A0-CAAD-0E1138D8ACCA}"/>
              </a:ext>
            </a:extLst>
          </p:cNvPr>
          <p:cNvSpPr/>
          <p:nvPr/>
        </p:nvSpPr>
        <p:spPr>
          <a:xfrm>
            <a:off x="2829967" y="4618507"/>
            <a:ext cx="93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Darcy </a:t>
            </a:r>
            <a:r>
              <a:rPr lang="fr-FR" sz="1100" dirty="0" err="1">
                <a:solidFill>
                  <a:schemeClr val="tx1"/>
                </a:solidFill>
              </a:rPr>
              <a:t>Cells</a:t>
            </a:r>
            <a:endParaRPr lang="en-GB" sz="1100" dirty="0">
              <a:solidFill>
                <a:schemeClr val="tx1"/>
              </a:solidFill>
            </a:endParaRPr>
          </a:p>
        </p:txBody>
      </p:sp>
      <p:sp>
        <p:nvSpPr>
          <p:cNvPr id="57" name="Rectangle: Rounded Corners 56">
            <a:extLst>
              <a:ext uri="{FF2B5EF4-FFF2-40B4-BE49-F238E27FC236}">
                <a16:creationId xmlns:a16="http://schemas.microsoft.com/office/drawing/2014/main" id="{6E3E7170-433E-A236-0E26-A9C9BEE6A1D9}"/>
              </a:ext>
            </a:extLst>
          </p:cNvPr>
          <p:cNvSpPr/>
          <p:nvPr/>
        </p:nvSpPr>
        <p:spPr>
          <a:xfrm>
            <a:off x="2793967" y="4235916"/>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Darcy Blood</a:t>
            </a:r>
            <a:endParaRPr lang="en-GB" sz="1100" dirty="0">
              <a:solidFill>
                <a:schemeClr val="tx1"/>
              </a:solidFill>
            </a:endParaRPr>
          </a:p>
        </p:txBody>
      </p:sp>
      <p:pic>
        <p:nvPicPr>
          <p:cNvPr id="15" name="Picture Placeholder 11" descr="A black silhouette of a person sitting under a tree&#10;&#10;AI-generated content may be incorrect.">
            <a:extLst>
              <a:ext uri="{FF2B5EF4-FFF2-40B4-BE49-F238E27FC236}">
                <a16:creationId xmlns:a16="http://schemas.microsoft.com/office/drawing/2014/main" id="{5B6C56BD-B5ED-D3EA-FF56-5F7CAA0E00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44" l="7422" r="89844">
                        <a14:foregroundMark x1="47266" y1="49219" x2="47266" y2="49219"/>
                        <a14:foregroundMark x1="62305" y1="41797" x2="62305" y2="41797"/>
                        <a14:foregroundMark x1="9863" y1="35938" x2="9863" y2="35938"/>
                        <a14:foregroundMark x1="7422" y1="35156" x2="7422" y2="35156"/>
                        <a14:backgroundMark x1="24414" y1="41309" x2="24414" y2="41309"/>
                        <a14:backgroundMark x1="32324" y1="37891" x2="32324" y2="37891"/>
                        <a14:backgroundMark x1="49023" y1="55176" x2="49023" y2="55176"/>
                      </a14:backgroundRemoval>
                    </a14:imgEffect>
                  </a14:imgLayer>
                </a14:imgProps>
              </a:ext>
              <a:ext uri="{28A0092B-C50C-407E-A947-70E740481C1C}">
                <a14:useLocalDpi xmlns:a14="http://schemas.microsoft.com/office/drawing/2010/main" val="0"/>
              </a:ext>
            </a:extLst>
          </a:blip>
          <a:srcRect r="21534" b="25022"/>
          <a:stretch>
            <a:fillRect/>
          </a:stretch>
        </p:blipFill>
        <p:spPr>
          <a:xfrm flipH="1">
            <a:off x="1560945" y="4836189"/>
            <a:ext cx="1039092" cy="992906"/>
          </a:xfrm>
          <a:prstGeom prst="rect">
            <a:avLst/>
          </a:prstGeom>
        </p:spPr>
      </p:pic>
      <p:pic>
        <p:nvPicPr>
          <p:cNvPr id="23" name="Picture 22">
            <a:extLst>
              <a:ext uri="{FF2B5EF4-FFF2-40B4-BE49-F238E27FC236}">
                <a16:creationId xmlns:a16="http://schemas.microsoft.com/office/drawing/2014/main" id="{F45EB887-5623-0B2F-F855-3206C5E34DB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778" b="91204" l="8929" r="96131">
                        <a14:foregroundMark x1="11905" y1="75926" x2="25298" y2="53704"/>
                        <a14:foregroundMark x1="25298" y1="53704" x2="85417" y2="31481"/>
                        <a14:foregroundMark x1="85417" y1="31481" x2="88393" y2="27315"/>
                        <a14:foregroundMark x1="22024" y1="86111" x2="40774" y2="54167"/>
                        <a14:foregroundMark x1="40774" y1="54167" x2="86607" y2="31944"/>
                        <a14:foregroundMark x1="86607" y1="31944" x2="75000" y2="10648"/>
                        <a14:foregroundMark x1="75000" y1="10648" x2="22024" y2="45370"/>
                        <a14:foregroundMark x1="22024" y1="45370" x2="10417" y2="60185"/>
                        <a14:foregroundMark x1="10417" y1="60185" x2="9226" y2="63889"/>
                        <a14:foregroundMark x1="12798" y1="79167" x2="23810" y2="57870"/>
                        <a14:foregroundMark x1="23810" y1="57870" x2="33929" y2="50463"/>
                        <a14:foregroundMark x1="42857" y1="87037" x2="58929" y2="67130"/>
                        <a14:foregroundMark x1="58929" y1="67130" x2="66964" y2="45833"/>
                        <a14:foregroundMark x1="66964" y1="45833" x2="50298" y2="63426"/>
                        <a14:foregroundMark x1="50298" y1="63426" x2="46726" y2="81019"/>
                        <a14:foregroundMark x1="42262" y1="91204" x2="42262" y2="91204"/>
                        <a14:foregroundMark x1="47321" y1="65741" x2="47321" y2="65741"/>
                        <a14:foregroundMark x1="45833" y1="64815" x2="45833" y2="64815"/>
                        <a14:foregroundMark x1="91369" y1="38889" x2="86012" y2="15278"/>
                        <a14:foregroundMark x1="86012" y1="15278" x2="81845" y2="11574"/>
                        <a14:foregroundMark x1="83631" y1="2778" x2="83631" y2="2778"/>
                        <a14:foregroundMark x1="92262" y1="21759" x2="88988" y2="37500"/>
                        <a14:foregroundMark x1="96131" y1="26389" x2="96131" y2="26389"/>
                      </a14:backgroundRemoval>
                    </a14:imgEffect>
                  </a14:imgLayer>
                </a14:imgProps>
              </a:ext>
            </a:extLst>
          </a:blip>
          <a:stretch>
            <a:fillRect/>
          </a:stretch>
        </p:blipFill>
        <p:spPr>
          <a:xfrm flipH="1">
            <a:off x="1474" y="3121363"/>
            <a:ext cx="584147" cy="360488"/>
          </a:xfrm>
          <a:prstGeom prst="rect">
            <a:avLst/>
          </a:prstGeom>
        </p:spPr>
      </p:pic>
      <p:pic>
        <p:nvPicPr>
          <p:cNvPr id="25" name="Image 91">
            <a:extLst>
              <a:ext uri="{FF2B5EF4-FFF2-40B4-BE49-F238E27FC236}">
                <a16:creationId xmlns:a16="http://schemas.microsoft.com/office/drawing/2014/main" id="{9FF44F21-7CC8-F677-7AB4-283D34E8202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204" b="95911" l="2682" r="96169">
                        <a14:foregroundMark x1="8812" y1="69888" x2="8812" y2="69888"/>
                        <a14:foregroundMark x1="9195" y1="49814" x2="9195" y2="49814"/>
                        <a14:foregroundMark x1="3831" y1="56134" x2="3831" y2="56134"/>
                        <a14:foregroundMark x1="3065" y1="54647" x2="3065" y2="54647"/>
                        <a14:foregroundMark x1="92337" y1="40520" x2="92337" y2="40520"/>
                        <a14:foregroundMark x1="96169" y1="49814" x2="96169" y2="49814"/>
                        <a14:foregroundMark x1="92337" y1="71747" x2="92337" y2="71747"/>
                        <a14:foregroundMark x1="56705" y1="92565" x2="56705" y2="92565"/>
                        <a14:foregroundMark x1="51341" y1="95911" x2="51341" y2="95911"/>
                        <a14:foregroundMark x1="49425" y1="5204" x2="49425" y2="5204"/>
                      </a14:backgroundRemoval>
                    </a14:imgEffect>
                  </a14:imgLayer>
                </a14:imgProps>
              </a:ext>
            </a:extLst>
          </a:blip>
          <a:stretch>
            <a:fillRect/>
          </a:stretch>
        </p:blipFill>
        <p:spPr>
          <a:xfrm flipH="1">
            <a:off x="722908" y="3054679"/>
            <a:ext cx="464210" cy="478438"/>
          </a:xfrm>
          <a:prstGeom prst="rect">
            <a:avLst/>
          </a:prstGeom>
        </p:spPr>
      </p:pic>
      <p:cxnSp>
        <p:nvCxnSpPr>
          <p:cNvPr id="26" name="Straight Connector 25">
            <a:extLst>
              <a:ext uri="{FF2B5EF4-FFF2-40B4-BE49-F238E27FC236}">
                <a16:creationId xmlns:a16="http://schemas.microsoft.com/office/drawing/2014/main" id="{B1C8F4BB-DECE-1B0F-06C7-D346870F75C0}"/>
              </a:ext>
            </a:extLst>
          </p:cNvPr>
          <p:cNvCxnSpPr>
            <a:cxnSpLocks/>
          </p:cNvCxnSpPr>
          <p:nvPr/>
        </p:nvCxnSpPr>
        <p:spPr>
          <a:xfrm flipH="1">
            <a:off x="312892" y="3082067"/>
            <a:ext cx="586659" cy="211831"/>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198C6AC-A548-CDD3-70B6-188A861073BA}"/>
              </a:ext>
            </a:extLst>
          </p:cNvPr>
          <p:cNvCxnSpPr>
            <a:cxnSpLocks/>
          </p:cNvCxnSpPr>
          <p:nvPr/>
        </p:nvCxnSpPr>
        <p:spPr>
          <a:xfrm flipH="1" flipV="1">
            <a:off x="312892" y="3293898"/>
            <a:ext cx="586659" cy="213130"/>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8B0652E9-F504-B36E-A01C-309053265B33}"/>
              </a:ext>
            </a:extLst>
          </p:cNvPr>
          <p:cNvSpPr/>
          <p:nvPr/>
        </p:nvSpPr>
        <p:spPr>
          <a:xfrm flipH="1">
            <a:off x="304102" y="3283262"/>
            <a:ext cx="18345" cy="18345"/>
          </a:xfrm>
          <a:prstGeom prst="ellipse">
            <a:avLst/>
          </a:prstGeom>
          <a:solidFill>
            <a:srgbClr val="595959"/>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1DDCC28D-E323-E17A-41DF-90D3F061B659}"/>
              </a:ext>
            </a:extLst>
          </p:cNvPr>
          <p:cNvSpPr txBox="1"/>
          <p:nvPr/>
        </p:nvSpPr>
        <p:spPr>
          <a:xfrm>
            <a:off x="6926" y="3488930"/>
            <a:ext cx="1629641" cy="646331"/>
          </a:xfrm>
          <a:prstGeom prst="rect">
            <a:avLst/>
          </a:prstGeom>
          <a:noFill/>
        </p:spPr>
        <p:txBody>
          <a:bodyPr wrap="square" rtlCol="0">
            <a:spAutoFit/>
          </a:bodyPr>
          <a:lstStyle/>
          <a:p>
            <a:pPr algn="ctr"/>
            <a:r>
              <a:rPr lang="fr-FR" sz="3600" b="1" dirty="0">
                <a:latin typeface="Freestyle Script" panose="030804020302050B0404" pitchFamily="66" charset="0"/>
              </a:rPr>
              <a:t>F(</a:t>
            </a:r>
            <a:r>
              <a:rPr lang="fr-FR" sz="3600" b="1" u="sng" dirty="0">
                <a:latin typeface="Freestyle Script" panose="030804020302050B0404" pitchFamily="66" charset="0"/>
              </a:rPr>
              <a:t>x</a:t>
            </a:r>
            <a:r>
              <a:rPr lang="fr-FR" sz="3600" b="1" dirty="0">
                <a:latin typeface="Freestyle Script" panose="030804020302050B0404" pitchFamily="66" charset="0"/>
              </a:rPr>
              <a:t>, p</a:t>
            </a:r>
            <a:r>
              <a:rPr lang="el-GR" sz="3600" b="1" baseline="30000" dirty="0">
                <a:latin typeface="Times New Roman" panose="02020603050405020304" pitchFamily="18" charset="0"/>
                <a:cs typeface="Times New Roman" panose="02020603050405020304" pitchFamily="18" charset="0"/>
              </a:rPr>
              <a:t>α</a:t>
            </a:r>
            <a:r>
              <a:rPr lang="fr-FR" sz="3600" b="1" dirty="0">
                <a:latin typeface="Freestyle Script" panose="030804020302050B0404" pitchFamily="66" charset="0"/>
              </a:rPr>
              <a:t>) =</a:t>
            </a:r>
            <a:endParaRPr lang="en-GB" sz="3600" b="1" dirty="0">
              <a:latin typeface="Freestyle Script" panose="030804020302050B0404" pitchFamily="66" charset="0"/>
            </a:endParaRPr>
          </a:p>
        </p:txBody>
      </p:sp>
      <p:sp>
        <p:nvSpPr>
          <p:cNvPr id="33" name="Left Bracket 32">
            <a:extLst>
              <a:ext uri="{FF2B5EF4-FFF2-40B4-BE49-F238E27FC236}">
                <a16:creationId xmlns:a16="http://schemas.microsoft.com/office/drawing/2014/main" id="{BB96342A-8122-D9B1-9AD4-9C9B267E96E1}"/>
              </a:ext>
            </a:extLst>
          </p:cNvPr>
          <p:cNvSpPr/>
          <p:nvPr/>
        </p:nvSpPr>
        <p:spPr>
          <a:xfrm>
            <a:off x="1627253" y="20840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Left Bracket 33">
            <a:extLst>
              <a:ext uri="{FF2B5EF4-FFF2-40B4-BE49-F238E27FC236}">
                <a16:creationId xmlns:a16="http://schemas.microsoft.com/office/drawing/2014/main" id="{DD72839A-46E4-C87E-8220-241190E07AA2}"/>
              </a:ext>
            </a:extLst>
          </p:cNvPr>
          <p:cNvSpPr/>
          <p:nvPr/>
        </p:nvSpPr>
        <p:spPr>
          <a:xfrm rot="10800000">
            <a:off x="6463398" y="20840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10DDF6A9-ADA4-464A-8B0D-E7A8038EF6F9}"/>
              </a:ext>
            </a:extLst>
          </p:cNvPr>
          <p:cNvCxnSpPr>
            <a:cxnSpLocks/>
          </p:cNvCxnSpPr>
          <p:nvPr/>
        </p:nvCxnSpPr>
        <p:spPr>
          <a:xfrm>
            <a:off x="4158429" y="2318095"/>
            <a:ext cx="0" cy="2988000"/>
          </a:xfrm>
          <a:prstGeom prst="line">
            <a:avLst/>
          </a:prstGeom>
        </p:spPr>
        <p:style>
          <a:lnRef idx="2">
            <a:schemeClr val="dk1"/>
          </a:lnRef>
          <a:fillRef idx="0">
            <a:schemeClr val="dk1"/>
          </a:fillRef>
          <a:effectRef idx="1">
            <a:schemeClr val="dk1"/>
          </a:effectRef>
          <a:fontRef idx="minor">
            <a:schemeClr val="tx1"/>
          </a:fontRef>
        </p:style>
      </p:cxnSp>
      <p:pic>
        <p:nvPicPr>
          <p:cNvPr id="82" name="Picture 81" descr="A black and white image of a person standing next to a black board&#10;&#10;AI-generated content may be incorrect.">
            <a:extLst>
              <a:ext uri="{FF2B5EF4-FFF2-40B4-BE49-F238E27FC236}">
                <a16:creationId xmlns:a16="http://schemas.microsoft.com/office/drawing/2014/main" id="{E2DE3EBC-CEB0-536B-94BB-3CF1B6839CA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2637" y1="27441" x2="52637" y2="27441"/>
                        <a14:foregroundMark x1="49707" y1="54102" x2="49707" y2="54102"/>
                        <a14:foregroundMark x1="52246" y1="49316" x2="52246" y2="49316"/>
                        <a14:foregroundMark x1="57422" y1="49219" x2="57422" y2="49219"/>
                        <a14:foregroundMark x1="63867" y1="50586" x2="63867" y2="50586"/>
                        <a14:foregroundMark x1="65137" y1="50684" x2="65137" y2="50684"/>
                        <a14:foregroundMark x1="64355" y1="44629" x2="64355" y2="44629"/>
                        <a14:foregroundMark x1="58496" y1="45313" x2="58496" y2="45313"/>
                        <a14:foregroundMark x1="55762" y1="42676" x2="55762" y2="42676"/>
                        <a14:foregroundMark x1="55762" y1="41113" x2="55762" y2="41113"/>
                        <a14:foregroundMark x1="58496" y1="39453" x2="58496" y2="39453"/>
                        <a14:foregroundMark x1="49609" y1="39355" x2="49609" y2="39355"/>
                        <a14:foregroundMark x1="52148" y1="32715" x2="52148" y2="32715"/>
                        <a14:foregroundMark x1="52441" y1="31738" x2="52441" y2="31738"/>
                        <a14:foregroundMark x1="52051" y1="30762" x2="52051" y2="30762"/>
                        <a14:backgroundMark x1="41699" y1="64063" x2="41699" y2="64063"/>
                        <a14:backgroundMark x1="58008" y1="49609" x2="58008" y2="49609"/>
                        <a14:backgroundMark x1="57813" y1="45801" x2="57813" y2="45801"/>
                        <a14:backgroundMark x1="54199" y1="40332" x2="54199" y2="40332"/>
                        <a14:backgroundMark x1="64258" y1="39453" x2="64258" y2="39453"/>
                        <a14:backgroundMark x1="52344" y1="31250" x2="52344" y2="31250"/>
                        <a14:backgroundMark x1="51660" y1="30371" x2="51660" y2="30371"/>
                        <a14:backgroundMark x1="51953" y1="30566" x2="51953" y2="30566"/>
                        <a14:backgroundMark x1="53125" y1="30469" x2="53125" y2="30469"/>
                      </a14:backgroundRemoval>
                    </a14:imgEffect>
                  </a14:imgLayer>
                </a14:imgProps>
              </a:ext>
              <a:ext uri="{28A0092B-C50C-407E-A947-70E740481C1C}">
                <a14:useLocalDpi xmlns:a14="http://schemas.microsoft.com/office/drawing/2010/main" val="0"/>
              </a:ext>
            </a:extLst>
          </a:blip>
          <a:srcRect l="29150" t="14447" r="26220" b="25580"/>
          <a:stretch>
            <a:fillRect/>
          </a:stretch>
        </p:blipFill>
        <p:spPr>
          <a:xfrm>
            <a:off x="5846695" y="4785095"/>
            <a:ext cx="776932" cy="1044000"/>
          </a:xfrm>
          <a:prstGeom prst="rect">
            <a:avLst/>
          </a:prstGeom>
        </p:spPr>
      </p:pic>
      <p:sp>
        <p:nvSpPr>
          <p:cNvPr id="65" name="TextBox 64">
            <a:extLst>
              <a:ext uri="{FF2B5EF4-FFF2-40B4-BE49-F238E27FC236}">
                <a16:creationId xmlns:a16="http://schemas.microsoft.com/office/drawing/2014/main" id="{F83E79AB-4189-D492-AC97-15EE5627FB4B}"/>
              </a:ext>
            </a:extLst>
          </p:cNvPr>
          <p:cNvSpPr txBox="1"/>
          <p:nvPr/>
        </p:nvSpPr>
        <p:spPr>
          <a:xfrm>
            <a:off x="1825351" y="2053787"/>
            <a:ext cx="2187065" cy="369332"/>
          </a:xfrm>
          <a:prstGeom prst="rect">
            <a:avLst/>
          </a:prstGeom>
          <a:noFill/>
        </p:spPr>
        <p:txBody>
          <a:bodyPr wrap="square" rtlCol="0">
            <a:spAutoFit/>
          </a:bodyPr>
          <a:lstStyle/>
          <a:p>
            <a:r>
              <a:rPr lang="fr-FR" b="1" dirty="0"/>
              <a:t>Conservation Laws</a:t>
            </a:r>
            <a:endParaRPr lang="en-GB" b="1" dirty="0"/>
          </a:p>
        </p:txBody>
      </p:sp>
      <p:sp>
        <p:nvSpPr>
          <p:cNvPr id="66" name="TextBox 65">
            <a:extLst>
              <a:ext uri="{FF2B5EF4-FFF2-40B4-BE49-F238E27FC236}">
                <a16:creationId xmlns:a16="http://schemas.microsoft.com/office/drawing/2014/main" id="{061BFBD0-5A18-FD0E-DA7F-F91D26EBBA45}"/>
              </a:ext>
            </a:extLst>
          </p:cNvPr>
          <p:cNvSpPr txBox="1"/>
          <p:nvPr/>
        </p:nvSpPr>
        <p:spPr>
          <a:xfrm>
            <a:off x="4308171" y="2053787"/>
            <a:ext cx="2187065" cy="369332"/>
          </a:xfrm>
          <a:prstGeom prst="rect">
            <a:avLst/>
          </a:prstGeom>
          <a:noFill/>
        </p:spPr>
        <p:txBody>
          <a:bodyPr wrap="square" rtlCol="0">
            <a:spAutoFit/>
          </a:bodyPr>
          <a:lstStyle/>
          <a:p>
            <a:r>
              <a:rPr lang="fr-FR" b="1" dirty="0"/>
              <a:t>Constitutive Laws</a:t>
            </a:r>
            <a:endParaRPr lang="en-GB" b="1" dirty="0"/>
          </a:p>
        </p:txBody>
      </p:sp>
      <p:grpSp>
        <p:nvGrpSpPr>
          <p:cNvPr id="11" name="Group 10">
            <a:extLst>
              <a:ext uri="{FF2B5EF4-FFF2-40B4-BE49-F238E27FC236}">
                <a16:creationId xmlns:a16="http://schemas.microsoft.com/office/drawing/2014/main" id="{2FCC71DB-9D26-91E2-9B89-A2F453BDA77B}"/>
              </a:ext>
            </a:extLst>
          </p:cNvPr>
          <p:cNvGrpSpPr/>
          <p:nvPr/>
        </p:nvGrpSpPr>
        <p:grpSpPr>
          <a:xfrm>
            <a:off x="7613144" y="2823862"/>
            <a:ext cx="3721100" cy="2235158"/>
            <a:chOff x="7613144" y="3004354"/>
            <a:chExt cx="3721100" cy="2235158"/>
          </a:xfrm>
        </p:grpSpPr>
        <p:sp>
          <p:nvSpPr>
            <p:cNvPr id="6" name="Rectangle: Rounded Corners 5">
              <a:extLst>
                <a:ext uri="{FF2B5EF4-FFF2-40B4-BE49-F238E27FC236}">
                  <a16:creationId xmlns:a16="http://schemas.microsoft.com/office/drawing/2014/main" id="{60B5D1E6-716F-AF25-EC8A-EA35644D6A5A}"/>
                </a:ext>
              </a:extLst>
            </p:cNvPr>
            <p:cNvSpPr/>
            <p:nvPr/>
          </p:nvSpPr>
          <p:spPr>
            <a:xfrm>
              <a:off x="7613144" y="3004354"/>
              <a:ext cx="3721100" cy="2235158"/>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b="1" dirty="0">
                  <a:solidFill>
                    <a:srgbClr val="485C6A"/>
                  </a:solidFill>
                </a:rPr>
                <a:t>How </a:t>
              </a:r>
              <a:r>
                <a:rPr lang="fr-FR" b="1" dirty="0" err="1">
                  <a:solidFill>
                    <a:srgbClr val="485C6A"/>
                  </a:solidFill>
                </a:rPr>
                <a:t>does</a:t>
              </a:r>
              <a:r>
                <a:rPr lang="fr-FR" b="1" dirty="0">
                  <a:solidFill>
                    <a:srgbClr val="485C6A"/>
                  </a:solidFill>
                </a:rPr>
                <a:t> </a:t>
              </a:r>
              <a:r>
                <a:rPr lang="fr-FR" b="1" dirty="0" err="1">
                  <a:solidFill>
                    <a:srgbClr val="485C6A"/>
                  </a:solidFill>
                </a:rPr>
                <a:t>it</a:t>
              </a:r>
              <a:r>
                <a:rPr lang="fr-FR" b="1" dirty="0">
                  <a:solidFill>
                    <a:srgbClr val="485C6A"/>
                  </a:solidFill>
                </a:rPr>
                <a:t> </a:t>
              </a:r>
              <a:r>
                <a:rPr lang="fr-FR" b="1" dirty="0" err="1">
                  <a:solidFill>
                    <a:srgbClr val="485C6A"/>
                  </a:solidFill>
                </a:rPr>
                <a:t>work</a:t>
              </a:r>
              <a:r>
                <a:rPr lang="fr-FR" b="1" dirty="0">
                  <a:solidFill>
                    <a:srgbClr val="485C6A"/>
                  </a:solidFill>
                </a:rPr>
                <a:t>?</a:t>
              </a:r>
            </a:p>
            <a:p>
              <a:pPr algn="ctr"/>
              <a:endParaRPr lang="fr-FR" dirty="0">
                <a:solidFill>
                  <a:srgbClr val="485C6A"/>
                </a:solidFill>
              </a:endParaRPr>
            </a:p>
            <a:p>
              <a:pPr algn="ctr"/>
              <a:r>
                <a:rPr lang="en-GB" dirty="0">
                  <a:solidFill>
                    <a:srgbClr val="485C6A"/>
                  </a:solidFill>
                </a:rPr>
                <a:t>Increasing force on the</a:t>
              </a:r>
              <a:r>
                <a:rPr lang="en-GB" b="1" dirty="0">
                  <a:solidFill>
                    <a:srgbClr val="485C6A"/>
                  </a:solidFill>
                </a:rPr>
                <a:t> </a:t>
              </a:r>
              <a:r>
                <a:rPr lang="en-GB" b="1" dirty="0">
                  <a:solidFill>
                    <a:srgbClr val="D889A5"/>
                  </a:solidFill>
                </a:rPr>
                <a:t>solid</a:t>
              </a:r>
            </a:p>
            <a:p>
              <a:pPr algn="ctr"/>
              <a:endParaRPr lang="en-GB" b="1" dirty="0">
                <a:solidFill>
                  <a:srgbClr val="D889A5"/>
                </a:solidFill>
              </a:endParaRPr>
            </a:p>
            <a:p>
              <a:pPr algn="ctr"/>
              <a:r>
                <a:rPr lang="en-GB" dirty="0">
                  <a:solidFill>
                    <a:srgbClr val="485C6A"/>
                  </a:solidFill>
                </a:rPr>
                <a:t>Increased pressure in the pores</a:t>
              </a:r>
            </a:p>
            <a:p>
              <a:pPr algn="ctr"/>
              <a:endParaRPr lang="en-GB" dirty="0">
                <a:solidFill>
                  <a:srgbClr val="485C6A"/>
                </a:solidFill>
              </a:endParaRPr>
            </a:p>
            <a:p>
              <a:pPr algn="ctr"/>
              <a:r>
                <a:rPr lang="en-GB" b="1" dirty="0">
                  <a:solidFill>
                    <a:srgbClr val="D889A5"/>
                  </a:solidFill>
                </a:rPr>
                <a:t> </a:t>
              </a:r>
              <a:r>
                <a:rPr lang="en-GB" dirty="0">
                  <a:solidFill>
                    <a:srgbClr val="485C6A"/>
                  </a:solidFill>
                </a:rPr>
                <a:t>Squeezed </a:t>
              </a:r>
              <a:r>
                <a:rPr lang="en-GB" dirty="0">
                  <a:solidFill>
                    <a:srgbClr val="FF0000"/>
                  </a:solidFill>
                </a:rPr>
                <a:t>blood vessels</a:t>
              </a:r>
              <a:endParaRPr lang="fr-FR" dirty="0">
                <a:solidFill>
                  <a:srgbClr val="485C6A"/>
                </a:solidFill>
              </a:endParaRPr>
            </a:p>
          </p:txBody>
        </p:sp>
        <p:sp>
          <p:nvSpPr>
            <p:cNvPr id="7" name="Arrow: Down 6">
              <a:extLst>
                <a:ext uri="{FF2B5EF4-FFF2-40B4-BE49-F238E27FC236}">
                  <a16:creationId xmlns:a16="http://schemas.microsoft.com/office/drawing/2014/main" id="{3E4DB014-AC6D-6625-085A-41A5E7DAF492}"/>
                </a:ext>
              </a:extLst>
            </p:cNvPr>
            <p:cNvSpPr/>
            <p:nvPr/>
          </p:nvSpPr>
          <p:spPr>
            <a:xfrm>
              <a:off x="9390424" y="3481151"/>
              <a:ext cx="181758" cy="258105"/>
            </a:xfrm>
            <a:prstGeom prst="downArrow">
              <a:avLst/>
            </a:prstGeom>
            <a:solidFill>
              <a:srgbClr val="D889A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Down 7">
              <a:extLst>
                <a:ext uri="{FF2B5EF4-FFF2-40B4-BE49-F238E27FC236}">
                  <a16:creationId xmlns:a16="http://schemas.microsoft.com/office/drawing/2014/main" id="{253CD41D-A3B5-5A19-D6FD-BEA61A3B8D81}"/>
                </a:ext>
              </a:extLst>
            </p:cNvPr>
            <p:cNvSpPr/>
            <p:nvPr/>
          </p:nvSpPr>
          <p:spPr>
            <a:xfrm>
              <a:off x="9390424" y="4028854"/>
              <a:ext cx="181758" cy="258105"/>
            </a:xfrm>
            <a:prstGeom prst="down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5E4DA72F-E8F6-51AC-29F7-2B02435E760D}"/>
                </a:ext>
              </a:extLst>
            </p:cNvPr>
            <p:cNvSpPr/>
            <p:nvPr/>
          </p:nvSpPr>
          <p:spPr>
            <a:xfrm>
              <a:off x="9390424" y="4559796"/>
              <a:ext cx="181758" cy="258105"/>
            </a:xfrm>
            <a:prstGeom prst="downArrow">
              <a:avLst/>
            </a:prstGeom>
            <a:solidFill>
              <a:srgbClr val="FF00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8" descr="An overview of the FEniCS Project — FEniCSx tutorial">
            <a:extLst>
              <a:ext uri="{FF2B5EF4-FFF2-40B4-BE49-F238E27FC236}">
                <a16:creationId xmlns:a16="http://schemas.microsoft.com/office/drawing/2014/main" id="{C0F8EA49-7B6E-7A00-5130-4925A2E025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71" y="3347259"/>
            <a:ext cx="226427" cy="3109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0C56FC6-211F-2972-4625-4FDF645982D5}"/>
              </a:ext>
            </a:extLst>
          </p:cNvPr>
          <p:cNvPicPr>
            <a:picLocks noChangeAspect="1"/>
          </p:cNvPicPr>
          <p:nvPr/>
        </p:nvPicPr>
        <p:blipFill>
          <a:blip r:embed="rId13"/>
          <a:stretch>
            <a:fillRect/>
          </a:stretch>
        </p:blipFill>
        <p:spPr>
          <a:xfrm>
            <a:off x="0" y="5474283"/>
            <a:ext cx="1145406" cy="551774"/>
          </a:xfrm>
          <a:prstGeom prst="rect">
            <a:avLst/>
          </a:prstGeom>
        </p:spPr>
      </p:pic>
    </p:spTree>
    <p:extLst>
      <p:ext uri="{BB962C8B-B14F-4D97-AF65-F5344CB8AC3E}">
        <p14:creationId xmlns:p14="http://schemas.microsoft.com/office/powerpoint/2010/main" val="242682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1" grpId="0" animBg="1"/>
      <p:bldP spid="58" grpId="0" animBg="1"/>
      <p:bldP spid="59" grpId="0" animBg="1"/>
      <p:bldP spid="62" grpId="0" animBg="1"/>
      <p:bldP spid="63" grpId="0" animBg="1"/>
      <p:bldP spid="53" grpId="0" animBg="1"/>
      <p:bldP spid="54" grpId="0" animBg="1"/>
      <p:bldP spid="55" grpId="0" animBg="1"/>
      <p:bldP spid="56" grpId="0" animBg="1"/>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9502-6926-077A-6757-1C0E51FB7109}"/>
              </a:ext>
            </a:extLst>
          </p:cNvPr>
          <p:cNvSpPr>
            <a:spLocks noGrp="1"/>
          </p:cNvSpPr>
          <p:nvPr>
            <p:ph type="title"/>
          </p:nvPr>
        </p:nvSpPr>
        <p:spPr/>
        <p:txBody>
          <a:bodyPr/>
          <a:lstStyle/>
          <a:p>
            <a:r>
              <a:rPr lang="fr-FR" dirty="0"/>
              <a:t>Evaluation </a:t>
            </a:r>
            <a:r>
              <a:rPr lang="fr-FR" dirty="0" err="1"/>
              <a:t>with</a:t>
            </a:r>
            <a:r>
              <a:rPr lang="fr-FR" dirty="0"/>
              <a:t> patient data</a:t>
            </a:r>
            <a:endParaRPr lang="en-GB" dirty="0"/>
          </a:p>
        </p:txBody>
      </p:sp>
      <p:sp>
        <p:nvSpPr>
          <p:cNvPr id="3" name="Date Placeholder 2">
            <a:extLst>
              <a:ext uri="{FF2B5EF4-FFF2-40B4-BE49-F238E27FC236}">
                <a16:creationId xmlns:a16="http://schemas.microsoft.com/office/drawing/2014/main" id="{E6FBBAB7-9F80-0879-D33B-1A133B7654A3}"/>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E84D76F5-8F23-48F3-3D7B-5D2024ACAB1E}"/>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5628F667-C10B-C2DE-9A04-BD7A8AF6AB84}"/>
              </a:ext>
            </a:extLst>
          </p:cNvPr>
          <p:cNvSpPr>
            <a:spLocks noGrp="1"/>
          </p:cNvSpPr>
          <p:nvPr>
            <p:ph type="sldNum" sz="quarter" idx="12"/>
          </p:nvPr>
        </p:nvSpPr>
        <p:spPr/>
        <p:txBody>
          <a:bodyPr/>
          <a:lstStyle/>
          <a:p>
            <a:fld id="{1C96B271-48F2-4EBC-90C1-CA6B138C6EC9}" type="slidenum">
              <a:rPr lang="fr-FR" smtClean="0"/>
              <a:pPr/>
              <a:t>16</a:t>
            </a:fld>
            <a:endParaRPr lang="fr-FR">
              <a:latin typeface="Bahnschrift Light" panose="020B0502040204020203" pitchFamily="34" charset="0"/>
            </a:endParaRPr>
          </a:p>
        </p:txBody>
      </p:sp>
      <p:pic>
        <p:nvPicPr>
          <p:cNvPr id="8" name="Picture Placeholder 7" descr="A diagram of a human hand&#10;&#10;AI-generated content may be incorrect.">
            <a:extLst>
              <a:ext uri="{FF2B5EF4-FFF2-40B4-BE49-F238E27FC236}">
                <a16:creationId xmlns:a16="http://schemas.microsoft.com/office/drawing/2014/main" id="{2939DAFF-35D0-6AA1-890C-3BD1E34694A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258" b="2258"/>
          <a:stretch>
            <a:fillRect/>
          </a:stretch>
        </p:blipFill>
        <p:spPr/>
      </p:pic>
      <p:pic>
        <p:nvPicPr>
          <p:cNvPr id="13" name="Image 3">
            <a:extLst>
              <a:ext uri="{FF2B5EF4-FFF2-40B4-BE49-F238E27FC236}">
                <a16:creationId xmlns:a16="http://schemas.microsoft.com/office/drawing/2014/main" id="{38F59529-E939-4A70-9E2A-0C04EE067599}"/>
              </a:ext>
            </a:extLst>
          </p:cNvPr>
          <p:cNvPicPr>
            <a:picLocks noChangeAspect="1"/>
          </p:cNvPicPr>
          <p:nvPr/>
        </p:nvPicPr>
        <p:blipFill>
          <a:blip r:embed="rId4"/>
          <a:stretch>
            <a:fillRect/>
          </a:stretch>
        </p:blipFill>
        <p:spPr>
          <a:xfrm>
            <a:off x="10463753" y="5476887"/>
            <a:ext cx="1724676" cy="622800"/>
          </a:xfrm>
          <a:prstGeom prst="rect">
            <a:avLst/>
          </a:prstGeom>
        </p:spPr>
      </p:pic>
      <p:sp>
        <p:nvSpPr>
          <p:cNvPr id="18" name="Rectangle 17">
            <a:extLst>
              <a:ext uri="{FF2B5EF4-FFF2-40B4-BE49-F238E27FC236}">
                <a16:creationId xmlns:a16="http://schemas.microsoft.com/office/drawing/2014/main" id="{0E92087E-0CC9-41EB-C431-AFA8DC20BB86}"/>
              </a:ext>
            </a:extLst>
          </p:cNvPr>
          <p:cNvSpPr/>
          <p:nvPr/>
        </p:nvSpPr>
        <p:spPr>
          <a:xfrm>
            <a:off x="7353009" y="5585047"/>
            <a:ext cx="696642" cy="5956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age 4">
            <a:extLst>
              <a:ext uri="{FF2B5EF4-FFF2-40B4-BE49-F238E27FC236}">
                <a16:creationId xmlns:a16="http://schemas.microsoft.com/office/drawing/2014/main" id="{ED357AA3-1F5D-4463-B7E6-6D63059FD33A}"/>
              </a:ext>
            </a:extLst>
          </p:cNvPr>
          <p:cNvPicPr>
            <a:picLocks noChangeAspect="1"/>
          </p:cNvPicPr>
          <p:nvPr/>
        </p:nvPicPr>
        <p:blipFill>
          <a:blip r:embed="rId5"/>
          <a:stretch>
            <a:fillRect/>
          </a:stretch>
        </p:blipFill>
        <p:spPr>
          <a:xfrm>
            <a:off x="101598" y="2265037"/>
            <a:ext cx="6345773" cy="2135955"/>
          </a:xfrm>
          <a:prstGeom prst="rect">
            <a:avLst/>
          </a:prstGeom>
        </p:spPr>
      </p:pic>
      <p:sp>
        <p:nvSpPr>
          <p:cNvPr id="16" name="Freeform: Shape 15">
            <a:extLst>
              <a:ext uri="{FF2B5EF4-FFF2-40B4-BE49-F238E27FC236}">
                <a16:creationId xmlns:a16="http://schemas.microsoft.com/office/drawing/2014/main" id="{FA02DAAD-40DC-4F15-ACAA-5F779791AE9B}"/>
              </a:ext>
            </a:extLst>
          </p:cNvPr>
          <p:cNvSpPr/>
          <p:nvPr/>
        </p:nvSpPr>
        <p:spPr>
          <a:xfrm>
            <a:off x="5872213" y="3558049"/>
            <a:ext cx="1717963" cy="1782618"/>
          </a:xfrm>
          <a:custGeom>
            <a:avLst/>
            <a:gdLst>
              <a:gd name="connsiteX0" fmla="*/ 0 w 1717963"/>
              <a:gd name="connsiteY0" fmla="*/ 0 h 1782618"/>
              <a:gd name="connsiteX1" fmla="*/ 794327 w 1717963"/>
              <a:gd name="connsiteY1" fmla="*/ 1782618 h 1782618"/>
              <a:gd name="connsiteX2" fmla="*/ 1717963 w 1717963"/>
              <a:gd name="connsiteY2" fmla="*/ 618836 h 1782618"/>
              <a:gd name="connsiteX3" fmla="*/ 0 w 1717963"/>
              <a:gd name="connsiteY3" fmla="*/ 0 h 1782618"/>
            </a:gdLst>
            <a:ahLst/>
            <a:cxnLst>
              <a:cxn ang="0">
                <a:pos x="connsiteX0" y="connsiteY0"/>
              </a:cxn>
              <a:cxn ang="0">
                <a:pos x="connsiteX1" y="connsiteY1"/>
              </a:cxn>
              <a:cxn ang="0">
                <a:pos x="connsiteX2" y="connsiteY2"/>
              </a:cxn>
              <a:cxn ang="0">
                <a:pos x="connsiteX3" y="connsiteY3"/>
              </a:cxn>
            </a:cxnLst>
            <a:rect l="l" t="t" r="r" b="b"/>
            <a:pathLst>
              <a:path w="1717963" h="1782618">
                <a:moveTo>
                  <a:pt x="0" y="0"/>
                </a:moveTo>
                <a:lnTo>
                  <a:pt x="794327" y="1782618"/>
                </a:lnTo>
                <a:lnTo>
                  <a:pt x="1717963" y="618836"/>
                </a:lnTo>
                <a:lnTo>
                  <a:pt x="0" y="0"/>
                </a:lnTo>
                <a:close/>
              </a:path>
            </a:pathLst>
          </a:custGeom>
          <a:solidFill>
            <a:schemeClr val="bg1">
              <a:lumMod val="85000"/>
              <a:alpha val="80000"/>
            </a:schemeClr>
          </a:solidFill>
          <a:ln>
            <a:solidFill>
              <a:schemeClr val="bg1">
                <a:lumMod val="75000"/>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Image 5">
            <a:extLst>
              <a:ext uri="{FF2B5EF4-FFF2-40B4-BE49-F238E27FC236}">
                <a16:creationId xmlns:a16="http://schemas.microsoft.com/office/drawing/2014/main" id="{8CCA3583-E069-487F-B62C-7440580DE16C}"/>
              </a:ext>
            </a:extLst>
          </p:cNvPr>
          <p:cNvPicPr>
            <a:picLocks noChangeAspect="1"/>
          </p:cNvPicPr>
          <p:nvPr/>
        </p:nvPicPr>
        <p:blipFill>
          <a:blip r:embed="rId6"/>
          <a:srcRect b="17792"/>
          <a:stretch>
            <a:fillRect/>
          </a:stretch>
        </p:blipFill>
        <p:spPr>
          <a:xfrm>
            <a:off x="7876427" y="2556821"/>
            <a:ext cx="4073509" cy="1844171"/>
          </a:xfrm>
          <a:prstGeom prst="rect">
            <a:avLst/>
          </a:prstGeom>
        </p:spPr>
      </p:pic>
      <p:sp>
        <p:nvSpPr>
          <p:cNvPr id="17" name="Freeform: Shape 16">
            <a:extLst>
              <a:ext uri="{FF2B5EF4-FFF2-40B4-BE49-F238E27FC236}">
                <a16:creationId xmlns:a16="http://schemas.microsoft.com/office/drawing/2014/main" id="{CE3D884B-6056-1F3C-28EC-4609578DF70C}"/>
              </a:ext>
            </a:extLst>
          </p:cNvPr>
          <p:cNvSpPr/>
          <p:nvPr/>
        </p:nvSpPr>
        <p:spPr>
          <a:xfrm rot="6256357">
            <a:off x="6845265" y="3581580"/>
            <a:ext cx="2075060" cy="1798332"/>
          </a:xfrm>
          <a:custGeom>
            <a:avLst/>
            <a:gdLst>
              <a:gd name="connsiteX0" fmla="*/ 0 w 1717963"/>
              <a:gd name="connsiteY0" fmla="*/ 0 h 1782618"/>
              <a:gd name="connsiteX1" fmla="*/ 794327 w 1717963"/>
              <a:gd name="connsiteY1" fmla="*/ 1782618 h 1782618"/>
              <a:gd name="connsiteX2" fmla="*/ 1717963 w 1717963"/>
              <a:gd name="connsiteY2" fmla="*/ 618836 h 1782618"/>
              <a:gd name="connsiteX3" fmla="*/ 0 w 1717963"/>
              <a:gd name="connsiteY3" fmla="*/ 0 h 1782618"/>
            </a:gdLst>
            <a:ahLst/>
            <a:cxnLst>
              <a:cxn ang="0">
                <a:pos x="connsiteX0" y="connsiteY0"/>
              </a:cxn>
              <a:cxn ang="0">
                <a:pos x="connsiteX1" y="connsiteY1"/>
              </a:cxn>
              <a:cxn ang="0">
                <a:pos x="connsiteX2" y="connsiteY2"/>
              </a:cxn>
              <a:cxn ang="0">
                <a:pos x="connsiteX3" y="connsiteY3"/>
              </a:cxn>
            </a:cxnLst>
            <a:rect l="l" t="t" r="r" b="b"/>
            <a:pathLst>
              <a:path w="1717963" h="1782618">
                <a:moveTo>
                  <a:pt x="0" y="0"/>
                </a:moveTo>
                <a:lnTo>
                  <a:pt x="794327" y="1782618"/>
                </a:lnTo>
                <a:lnTo>
                  <a:pt x="1717963" y="618836"/>
                </a:lnTo>
                <a:lnTo>
                  <a:pt x="0" y="0"/>
                </a:lnTo>
                <a:close/>
              </a:path>
            </a:pathLst>
          </a:custGeom>
          <a:solidFill>
            <a:srgbClr val="FF0000">
              <a:alpha val="20000"/>
            </a:srgbClr>
          </a:solidFill>
          <a:ln>
            <a:solidFill>
              <a:schemeClr val="bg1">
                <a:lumMod val="75000"/>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Cartoon of a car with a cartoon character in it&#10;&#10;AI-generated content may be incorrect.">
            <a:extLst>
              <a:ext uri="{FF2B5EF4-FFF2-40B4-BE49-F238E27FC236}">
                <a16:creationId xmlns:a16="http://schemas.microsoft.com/office/drawing/2014/main" id="{39B16039-92E7-8D79-E603-F507295CAB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4293" y="4139941"/>
            <a:ext cx="1608538" cy="1608538"/>
          </a:xfrm>
          <a:prstGeom prst="ellipse">
            <a:avLst/>
          </a:prstGeom>
          <a:ln w="76200" cap="rnd">
            <a:solidFill>
              <a:srgbClr val="C8C6BD"/>
            </a:solidFill>
            <a:prstDash val="solid"/>
            <a:miter lim="800000"/>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6" name="Graphic 5" descr="Man with solid fill">
            <a:extLst>
              <a:ext uri="{FF2B5EF4-FFF2-40B4-BE49-F238E27FC236}">
                <a16:creationId xmlns:a16="http://schemas.microsoft.com/office/drawing/2014/main" id="{5368547A-9C42-6276-08D3-0173100A1493}"/>
              </a:ext>
            </a:extLst>
          </p:cNvPr>
          <p:cNvPicPr>
            <a:picLocks noChangeAspect="1"/>
          </p:cNvPicPr>
          <p:nvPr/>
        </p:nvPicPr>
        <p:blipFill>
          <a:blip r:embed="rId8">
            <a:extLst>
              <a:ext uri="{96DAC541-7B7A-43D3-8B79-37D633B846F1}">
                <asvg:svgBlip xmlns:asvg="http://schemas.microsoft.com/office/drawing/2016/SVG/main" r:embed="rId9"/>
              </a:ext>
            </a:extLst>
          </a:blip>
          <a:srcRect l="26052" r="19783"/>
          <a:stretch>
            <a:fillRect/>
          </a:stretch>
        </p:blipFill>
        <p:spPr>
          <a:xfrm>
            <a:off x="290285" y="4476110"/>
            <a:ext cx="350986" cy="648000"/>
          </a:xfrm>
          <a:prstGeom prst="rect">
            <a:avLst/>
          </a:prstGeom>
        </p:spPr>
      </p:pic>
      <p:pic>
        <p:nvPicPr>
          <p:cNvPr id="7" name="Graphic 6" descr="Woman with solid fill">
            <a:extLst>
              <a:ext uri="{FF2B5EF4-FFF2-40B4-BE49-F238E27FC236}">
                <a16:creationId xmlns:a16="http://schemas.microsoft.com/office/drawing/2014/main" id="{2CADE93A-4692-4344-B38F-64C3D0CC4ACE}"/>
              </a:ext>
            </a:extLst>
          </p:cNvPr>
          <p:cNvPicPr>
            <a:picLocks noChangeAspect="1"/>
          </p:cNvPicPr>
          <p:nvPr/>
        </p:nvPicPr>
        <p:blipFill>
          <a:blip r:embed="rId10">
            <a:extLst>
              <a:ext uri="{96DAC541-7B7A-43D3-8B79-37D633B846F1}">
                <asvg:svgBlip xmlns:asvg="http://schemas.microsoft.com/office/drawing/2016/SVG/main" r:embed="rId11"/>
              </a:ext>
            </a:extLst>
          </a:blip>
          <a:srcRect l="26052" r="26052"/>
          <a:stretch>
            <a:fillRect/>
          </a:stretch>
        </p:blipFill>
        <p:spPr>
          <a:xfrm>
            <a:off x="639618" y="4476110"/>
            <a:ext cx="310371" cy="648000"/>
          </a:xfrm>
          <a:prstGeom prst="rect">
            <a:avLst/>
          </a:prstGeom>
        </p:spPr>
      </p:pic>
      <p:sp>
        <p:nvSpPr>
          <p:cNvPr id="9" name="TextBox 8">
            <a:extLst>
              <a:ext uri="{FF2B5EF4-FFF2-40B4-BE49-F238E27FC236}">
                <a16:creationId xmlns:a16="http://schemas.microsoft.com/office/drawing/2014/main" id="{77D3E9A8-2956-8023-3C9F-73EABBD91210}"/>
              </a:ext>
            </a:extLst>
          </p:cNvPr>
          <p:cNvSpPr txBox="1"/>
          <p:nvPr/>
        </p:nvSpPr>
        <p:spPr>
          <a:xfrm>
            <a:off x="1015267" y="4518904"/>
            <a:ext cx="909185" cy="646331"/>
          </a:xfrm>
          <a:prstGeom prst="rect">
            <a:avLst/>
          </a:prstGeom>
          <a:noFill/>
        </p:spPr>
        <p:txBody>
          <a:bodyPr wrap="square" rtlCol="0">
            <a:spAutoFit/>
          </a:bodyPr>
          <a:lstStyle/>
          <a:p>
            <a:r>
              <a:rPr lang="fr-FR" dirty="0">
                <a:solidFill>
                  <a:schemeClr val="accent2"/>
                </a:solidFill>
              </a:rPr>
              <a:t>N= 11</a:t>
            </a:r>
            <a:br>
              <a:rPr lang="fr-FR" dirty="0">
                <a:solidFill>
                  <a:schemeClr val="accent2"/>
                </a:solidFill>
              </a:rPr>
            </a:br>
            <a:r>
              <a:rPr lang="fr-FR" dirty="0">
                <a:solidFill>
                  <a:srgbClr val="336B85"/>
                </a:solidFill>
              </a:rPr>
              <a:t>N= 10</a:t>
            </a:r>
            <a:endParaRPr lang="en-GB" dirty="0">
              <a:solidFill>
                <a:srgbClr val="336B85"/>
              </a:solidFill>
            </a:endParaRPr>
          </a:p>
        </p:txBody>
      </p:sp>
      <p:sp>
        <p:nvSpPr>
          <p:cNvPr id="10" name="TextBox 9">
            <a:extLst>
              <a:ext uri="{FF2B5EF4-FFF2-40B4-BE49-F238E27FC236}">
                <a16:creationId xmlns:a16="http://schemas.microsoft.com/office/drawing/2014/main" id="{7350EFD3-EC82-3098-1124-0E8202072F76}"/>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
        <p:nvSpPr>
          <p:cNvPr id="20" name="TextBox 19">
            <a:extLst>
              <a:ext uri="{FF2B5EF4-FFF2-40B4-BE49-F238E27FC236}">
                <a16:creationId xmlns:a16="http://schemas.microsoft.com/office/drawing/2014/main" id="{A21F479A-F878-8FA1-B573-83CFC86D3EA6}"/>
              </a:ext>
            </a:extLst>
          </p:cNvPr>
          <p:cNvSpPr txBox="1"/>
          <p:nvPr/>
        </p:nvSpPr>
        <p:spPr>
          <a:xfrm>
            <a:off x="10628131" y="4272763"/>
            <a:ext cx="1395919" cy="215444"/>
          </a:xfrm>
          <a:prstGeom prst="rect">
            <a:avLst/>
          </a:prstGeom>
          <a:noFill/>
        </p:spPr>
        <p:txBody>
          <a:bodyPr wrap="square">
            <a:spAutoFit/>
          </a:bodyPr>
          <a:lstStyle/>
          <a:p>
            <a:r>
              <a:rPr lang="en-GB" sz="800" b="0" i="0" u="none" strike="noStrike" baseline="0" dirty="0">
                <a:solidFill>
                  <a:srgbClr val="38637C"/>
                </a:solidFill>
                <a:latin typeface="LMSans8-Regular"/>
              </a:rPr>
              <a:t>[Fredriksson et al., 2009]</a:t>
            </a:r>
            <a:endParaRPr lang="en-GB" dirty="0"/>
          </a:p>
        </p:txBody>
      </p:sp>
    </p:spTree>
    <p:extLst>
      <p:ext uri="{BB962C8B-B14F-4D97-AF65-F5344CB8AC3E}">
        <p14:creationId xmlns:p14="http://schemas.microsoft.com/office/powerpoint/2010/main" val="291827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37235-FBDB-FD73-09E7-535FAE2FB44A}"/>
            </a:ext>
          </a:extLst>
        </p:cNvPr>
        <p:cNvGrpSpPr/>
        <p:nvPr/>
      </p:nvGrpSpPr>
      <p:grpSpPr>
        <a:xfrm>
          <a:off x="0" y="0"/>
          <a:ext cx="0" cy="0"/>
          <a:chOff x="0" y="0"/>
          <a:chExt cx="0" cy="0"/>
        </a:xfrm>
      </p:grpSpPr>
      <p:pic>
        <p:nvPicPr>
          <p:cNvPr id="22" name="Picture 21" descr="A graph of a graph showing different colored lines&#10;&#10;AI-generated content may be incorrect.">
            <a:extLst>
              <a:ext uri="{FF2B5EF4-FFF2-40B4-BE49-F238E27FC236}">
                <a16:creationId xmlns:a16="http://schemas.microsoft.com/office/drawing/2014/main" id="{467F5AB0-8DB8-3139-EC73-56A3C1F3A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48" y="1933079"/>
            <a:ext cx="5626773" cy="3429493"/>
          </a:xfrm>
          <a:prstGeom prst="rect">
            <a:avLst/>
          </a:prstGeom>
        </p:spPr>
      </p:pic>
      <p:sp>
        <p:nvSpPr>
          <p:cNvPr id="2" name="Title 1">
            <a:extLst>
              <a:ext uri="{FF2B5EF4-FFF2-40B4-BE49-F238E27FC236}">
                <a16:creationId xmlns:a16="http://schemas.microsoft.com/office/drawing/2014/main" id="{4AA22DE1-396B-C9D3-8C48-BD6C2B0BC00D}"/>
              </a:ext>
            </a:extLst>
          </p:cNvPr>
          <p:cNvSpPr>
            <a:spLocks noGrp="1"/>
          </p:cNvSpPr>
          <p:nvPr>
            <p:ph type="title"/>
          </p:nvPr>
        </p:nvSpPr>
        <p:spPr/>
        <p:txBody>
          <a:bodyPr/>
          <a:lstStyle/>
          <a:p>
            <a:r>
              <a:rPr lang="fr-FR" dirty="0"/>
              <a:t>Evaluation </a:t>
            </a:r>
            <a:r>
              <a:rPr lang="fr-FR" dirty="0" err="1"/>
              <a:t>with</a:t>
            </a:r>
            <a:r>
              <a:rPr lang="fr-FR" dirty="0"/>
              <a:t> patient data</a:t>
            </a:r>
            <a:endParaRPr lang="en-GB" dirty="0"/>
          </a:p>
        </p:txBody>
      </p:sp>
      <p:sp>
        <p:nvSpPr>
          <p:cNvPr id="3" name="Date Placeholder 2">
            <a:extLst>
              <a:ext uri="{FF2B5EF4-FFF2-40B4-BE49-F238E27FC236}">
                <a16:creationId xmlns:a16="http://schemas.microsoft.com/office/drawing/2014/main" id="{1858F1B6-81CF-E0D4-180C-97AC4CFE429C}"/>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441381D6-9B32-888F-7FC4-17C093E74E9D}"/>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20556E2C-2393-DFB6-D32A-8EBE64FC9049}"/>
              </a:ext>
            </a:extLst>
          </p:cNvPr>
          <p:cNvSpPr>
            <a:spLocks noGrp="1"/>
          </p:cNvSpPr>
          <p:nvPr>
            <p:ph type="sldNum" sz="quarter" idx="12"/>
          </p:nvPr>
        </p:nvSpPr>
        <p:spPr/>
        <p:txBody>
          <a:bodyPr/>
          <a:lstStyle/>
          <a:p>
            <a:fld id="{1C96B271-48F2-4EBC-90C1-CA6B138C6EC9}" type="slidenum">
              <a:rPr lang="fr-FR" smtClean="0"/>
              <a:pPr/>
              <a:t>17</a:t>
            </a:fld>
            <a:endParaRPr lang="fr-FR">
              <a:latin typeface="Bahnschrift Light" panose="020B0502040204020203" pitchFamily="34" charset="0"/>
            </a:endParaRPr>
          </a:p>
        </p:txBody>
      </p:sp>
      <p:pic>
        <p:nvPicPr>
          <p:cNvPr id="8" name="Picture Placeholder 7" descr="A diagram of a human hand&#10;&#10;AI-generated content may be incorrect.">
            <a:extLst>
              <a:ext uri="{FF2B5EF4-FFF2-40B4-BE49-F238E27FC236}">
                <a16:creationId xmlns:a16="http://schemas.microsoft.com/office/drawing/2014/main" id="{98875639-9A8D-B8FB-FA83-E8435811DD3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2258" b="2258"/>
          <a:stretch>
            <a:fillRect/>
          </a:stretch>
        </p:blipFill>
        <p:spPr/>
      </p:pic>
      <p:pic>
        <p:nvPicPr>
          <p:cNvPr id="20" name="Picture 19">
            <a:extLst>
              <a:ext uri="{FF2B5EF4-FFF2-40B4-BE49-F238E27FC236}">
                <a16:creationId xmlns:a16="http://schemas.microsoft.com/office/drawing/2014/main" id="{D1439382-3975-D802-7968-1D8ADA9D5483}"/>
              </a:ext>
            </a:extLst>
          </p:cNvPr>
          <p:cNvPicPr>
            <a:picLocks noChangeAspect="1"/>
          </p:cNvPicPr>
          <p:nvPr/>
        </p:nvPicPr>
        <p:blipFill>
          <a:blip r:embed="rId5"/>
          <a:srcRect t="3144" r="53313"/>
          <a:stretch>
            <a:fillRect/>
          </a:stretch>
        </p:blipFill>
        <p:spPr>
          <a:xfrm>
            <a:off x="598733" y="5195133"/>
            <a:ext cx="5170697" cy="793505"/>
          </a:xfrm>
          <a:prstGeom prst="rect">
            <a:avLst/>
          </a:prstGeom>
        </p:spPr>
      </p:pic>
      <p:sp>
        <p:nvSpPr>
          <p:cNvPr id="24" name="Rectangle 23">
            <a:extLst>
              <a:ext uri="{FF2B5EF4-FFF2-40B4-BE49-F238E27FC236}">
                <a16:creationId xmlns:a16="http://schemas.microsoft.com/office/drawing/2014/main" id="{19260267-E72B-5716-0C6B-7E4BD0C04EF2}"/>
              </a:ext>
            </a:extLst>
          </p:cNvPr>
          <p:cNvSpPr/>
          <p:nvPr/>
        </p:nvSpPr>
        <p:spPr>
          <a:xfrm>
            <a:off x="625344" y="1964887"/>
            <a:ext cx="535797" cy="3046698"/>
          </a:xfrm>
          <a:prstGeom prst="rect">
            <a:avLst/>
          </a:prstGeom>
          <a:solidFill>
            <a:schemeClr val="tx2">
              <a:lumMod val="10000"/>
              <a:lumOff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4DF1B9FB-6230-7618-469B-40B6BE8CE825}"/>
              </a:ext>
            </a:extLst>
          </p:cNvPr>
          <p:cNvSpPr/>
          <p:nvPr/>
        </p:nvSpPr>
        <p:spPr>
          <a:xfrm>
            <a:off x="1738667" y="1964887"/>
            <a:ext cx="480869" cy="3046697"/>
          </a:xfrm>
          <a:prstGeom prst="rect">
            <a:avLst/>
          </a:prstGeom>
          <a:solidFill>
            <a:schemeClr val="tx2">
              <a:lumMod val="10000"/>
              <a:lumOff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B1BD6AE1-65E2-F9D4-C79F-AE0A00277E59}"/>
              </a:ext>
            </a:extLst>
          </p:cNvPr>
          <p:cNvSpPr/>
          <p:nvPr/>
        </p:nvSpPr>
        <p:spPr>
          <a:xfrm>
            <a:off x="1178643" y="1964887"/>
            <a:ext cx="485619" cy="3046697"/>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2" name="Group 51">
            <a:extLst>
              <a:ext uri="{FF2B5EF4-FFF2-40B4-BE49-F238E27FC236}">
                <a16:creationId xmlns:a16="http://schemas.microsoft.com/office/drawing/2014/main" id="{1D734AAA-945D-1A34-D2A2-452B557605BC}"/>
              </a:ext>
            </a:extLst>
          </p:cNvPr>
          <p:cNvGrpSpPr/>
          <p:nvPr/>
        </p:nvGrpSpPr>
        <p:grpSpPr>
          <a:xfrm>
            <a:off x="6166328" y="1680160"/>
            <a:ext cx="4900000" cy="2057768"/>
            <a:chOff x="6166328" y="1896060"/>
            <a:chExt cx="4900000" cy="2057768"/>
          </a:xfrm>
        </p:grpSpPr>
        <p:sp>
          <p:nvSpPr>
            <p:cNvPr id="23" name="TextBox 22">
              <a:extLst>
                <a:ext uri="{FF2B5EF4-FFF2-40B4-BE49-F238E27FC236}">
                  <a16:creationId xmlns:a16="http://schemas.microsoft.com/office/drawing/2014/main" id="{A780182B-24E3-44E1-7240-1E97E71A8ACA}"/>
                </a:ext>
              </a:extLst>
            </p:cNvPr>
            <p:cNvSpPr txBox="1"/>
            <p:nvPr/>
          </p:nvSpPr>
          <p:spPr>
            <a:xfrm>
              <a:off x="9117653" y="2385311"/>
              <a:ext cx="1948675" cy="369332"/>
            </a:xfrm>
            <a:prstGeom prst="rect">
              <a:avLst/>
            </a:prstGeom>
            <a:noFill/>
          </p:spPr>
          <p:txBody>
            <a:bodyPr wrap="square" rtlCol="0">
              <a:spAutoFit/>
            </a:bodyPr>
            <a:lstStyle/>
            <a:p>
              <a:r>
                <a:rPr lang="fr-FR" b="1" dirty="0" err="1">
                  <a:solidFill>
                    <a:srgbClr val="6699FF"/>
                  </a:solidFill>
                </a:rPr>
                <a:t>Ischaemia</a:t>
              </a:r>
              <a:r>
                <a:rPr lang="fr-FR" dirty="0">
                  <a:solidFill>
                    <a:srgbClr val="6699FF"/>
                  </a:solidFill>
                </a:rPr>
                <a:t> </a:t>
              </a:r>
              <a:r>
                <a:rPr lang="fr-FR" sz="1200" dirty="0">
                  <a:solidFill>
                    <a:srgbClr val="6699FF"/>
                  </a:solidFill>
                </a:rPr>
                <a:t>(</a:t>
              </a:r>
              <a:r>
                <a:rPr lang="fr-FR" sz="1200" dirty="0" err="1">
                  <a:solidFill>
                    <a:srgbClr val="6699FF"/>
                  </a:solidFill>
                </a:rPr>
                <a:t>Hypoxia</a:t>
              </a:r>
              <a:r>
                <a:rPr lang="fr-FR" sz="1200" dirty="0">
                  <a:solidFill>
                    <a:srgbClr val="6699FF"/>
                  </a:solidFill>
                </a:rPr>
                <a:t>)</a:t>
              </a:r>
              <a:endParaRPr lang="en-GB" dirty="0">
                <a:solidFill>
                  <a:srgbClr val="6699FF"/>
                </a:solidFill>
              </a:endParaRPr>
            </a:p>
          </p:txBody>
        </p:sp>
        <p:grpSp>
          <p:nvGrpSpPr>
            <p:cNvPr id="45" name="Group 44">
              <a:extLst>
                <a:ext uri="{FF2B5EF4-FFF2-40B4-BE49-F238E27FC236}">
                  <a16:creationId xmlns:a16="http://schemas.microsoft.com/office/drawing/2014/main" id="{1057CE5E-E16C-BB71-EDA9-875942C69411}"/>
                </a:ext>
              </a:extLst>
            </p:cNvPr>
            <p:cNvGrpSpPr/>
            <p:nvPr/>
          </p:nvGrpSpPr>
          <p:grpSpPr>
            <a:xfrm>
              <a:off x="6166328" y="1896060"/>
              <a:ext cx="1440000" cy="1440000"/>
              <a:chOff x="7048470" y="719015"/>
              <a:chExt cx="1445912" cy="1454871"/>
            </a:xfrm>
          </p:grpSpPr>
          <p:pic>
            <p:nvPicPr>
              <p:cNvPr id="42" name="Image 9">
                <a:extLst>
                  <a:ext uri="{FF2B5EF4-FFF2-40B4-BE49-F238E27FC236}">
                    <a16:creationId xmlns:a16="http://schemas.microsoft.com/office/drawing/2014/main" id="{9F34A890-21DB-F5C1-D227-5A53215BC5F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125" b="96484" l="1172" r="96094">
                            <a14:foregroundMark x1="79102" y1="83984" x2="30078" y2="88086"/>
                            <a14:foregroundMark x1="30078" y1="88086" x2="12109" y2="70508"/>
                            <a14:foregroundMark x1="12109" y1="70508" x2="3711" y2="43359"/>
                            <a14:foregroundMark x1="3711" y1="43359" x2="17773" y2="20898"/>
                            <a14:foregroundMark x1="17773" y1="20898" x2="38672" y2="8008"/>
                            <a14:foregroundMark x1="38672" y1="8008" x2="66016" y2="8789"/>
                            <a14:foregroundMark x1="66016" y1="8789" x2="89648" y2="26758"/>
                            <a14:foregroundMark x1="89648" y1="26758" x2="91797" y2="56641"/>
                            <a14:foregroundMark x1="91797" y1="56641" x2="71680" y2="85352"/>
                            <a14:foregroundMark x1="71680" y1="85352" x2="40625" y2="93750"/>
                            <a14:foregroundMark x1="40625" y1="93750" x2="27734" y2="88672"/>
                            <a14:foregroundMark x1="5664" y1="59961" x2="5664" y2="59961"/>
                            <a14:foregroundMark x1="1367" y1="51172" x2="1367" y2="51172"/>
                            <a14:foregroundMark x1="48633" y1="3125" x2="48633" y2="3125"/>
                            <a14:foregroundMark x1="96289" y1="42383" x2="96289" y2="42383"/>
                            <a14:foregroundMark x1="64844" y1="94336" x2="64844" y2="94336"/>
                            <a14:foregroundMark x1="50391" y1="96484" x2="50391" y2="96484"/>
                          </a14:backgroundRemoval>
                        </a14:imgEffect>
                      </a14:imgLayer>
                    </a14:imgProps>
                  </a:ext>
                  <a:ext uri="{28A0092B-C50C-407E-A947-70E740481C1C}">
                    <a14:useLocalDpi xmlns:a14="http://schemas.microsoft.com/office/drawing/2010/main" val="0"/>
                  </a:ext>
                </a:extLst>
              </a:blip>
              <a:stretch>
                <a:fillRect/>
              </a:stretch>
            </p:blipFill>
            <p:spPr>
              <a:xfrm>
                <a:off x="7059240" y="719015"/>
                <a:ext cx="1435142" cy="1435142"/>
              </a:xfrm>
              <a:prstGeom prst="rect">
                <a:avLst/>
              </a:prstGeom>
            </p:spPr>
          </p:pic>
          <p:sp>
            <p:nvSpPr>
              <p:cNvPr id="44" name="Oval 43">
                <a:extLst>
                  <a:ext uri="{FF2B5EF4-FFF2-40B4-BE49-F238E27FC236}">
                    <a16:creationId xmlns:a16="http://schemas.microsoft.com/office/drawing/2014/main" id="{AF5CD38D-EC71-66D1-4208-3D337E5B623A}"/>
                  </a:ext>
                </a:extLst>
              </p:cNvPr>
              <p:cNvSpPr/>
              <p:nvPr/>
            </p:nvSpPr>
            <p:spPr>
              <a:xfrm>
                <a:off x="7048470" y="737486"/>
                <a:ext cx="1436400" cy="1436400"/>
              </a:xfrm>
              <a:prstGeom prst="ellipse">
                <a:avLst/>
              </a:prstGeom>
              <a:noFill/>
              <a:ln w="5715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Freeform: Shape 32">
              <a:extLst>
                <a:ext uri="{FF2B5EF4-FFF2-40B4-BE49-F238E27FC236}">
                  <a16:creationId xmlns:a16="http://schemas.microsoft.com/office/drawing/2014/main" id="{B994FBBB-7ADA-C924-A129-2926869C4780}"/>
                </a:ext>
              </a:extLst>
            </p:cNvPr>
            <p:cNvSpPr/>
            <p:nvPr/>
          </p:nvSpPr>
          <p:spPr>
            <a:xfrm rot="1178836">
              <a:off x="7258407" y="2720789"/>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DCEAF7">
                <a:alpha val="70000"/>
              </a:srgbClr>
            </a:solid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6154B2A4-D170-706F-423B-C14D29595620}"/>
                </a:ext>
              </a:extLst>
            </p:cNvPr>
            <p:cNvSpPr/>
            <p:nvPr/>
          </p:nvSpPr>
          <p:spPr>
            <a:xfrm>
              <a:off x="7963248" y="2873828"/>
              <a:ext cx="1080000" cy="1080000"/>
            </a:xfrm>
            <a:prstGeom prst="ellipse">
              <a:avLst/>
            </a:prstGeom>
            <a:blipFill>
              <a:blip r:embed="rId8"/>
              <a:stretch>
                <a:fillRect/>
              </a:stretch>
            </a:blip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3" name="Group 52">
            <a:extLst>
              <a:ext uri="{FF2B5EF4-FFF2-40B4-BE49-F238E27FC236}">
                <a16:creationId xmlns:a16="http://schemas.microsoft.com/office/drawing/2014/main" id="{70732DFB-16C0-4C5B-C6BE-63B80EF6CFA7}"/>
              </a:ext>
            </a:extLst>
          </p:cNvPr>
          <p:cNvGrpSpPr/>
          <p:nvPr/>
        </p:nvGrpSpPr>
        <p:grpSpPr>
          <a:xfrm>
            <a:off x="6166328" y="4330247"/>
            <a:ext cx="5837424" cy="1833249"/>
            <a:chOff x="6166328" y="4266747"/>
            <a:chExt cx="5837424" cy="1833249"/>
          </a:xfrm>
        </p:grpSpPr>
        <p:grpSp>
          <p:nvGrpSpPr>
            <p:cNvPr id="46" name="Group 45">
              <a:extLst>
                <a:ext uri="{FF2B5EF4-FFF2-40B4-BE49-F238E27FC236}">
                  <a16:creationId xmlns:a16="http://schemas.microsoft.com/office/drawing/2014/main" id="{712F089B-4270-15AF-EF79-33412120EA9E}"/>
                </a:ext>
              </a:extLst>
            </p:cNvPr>
            <p:cNvGrpSpPr/>
            <p:nvPr/>
          </p:nvGrpSpPr>
          <p:grpSpPr>
            <a:xfrm rot="5400000">
              <a:off x="6166328" y="4659996"/>
              <a:ext cx="1440000" cy="1440000"/>
              <a:chOff x="8012121" y="1808631"/>
              <a:chExt cx="1451270" cy="1439210"/>
            </a:xfrm>
          </p:grpSpPr>
          <p:pic>
            <p:nvPicPr>
              <p:cNvPr id="41" name="Image 8">
                <a:extLst>
                  <a:ext uri="{FF2B5EF4-FFF2-40B4-BE49-F238E27FC236}">
                    <a16:creationId xmlns:a16="http://schemas.microsoft.com/office/drawing/2014/main" id="{90BDEF53-E8E6-D0E7-D193-D12B56FE53B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44" b="98633" l="1758" r="97461">
                            <a14:foregroundMark x1="81055" y1="87891" x2="43164" y2="94336"/>
                            <a14:foregroundMark x1="43164" y1="94336" x2="16602" y2="79688"/>
                            <a14:foregroundMark x1="16602" y1="79688" x2="7617" y2="48242"/>
                            <a14:foregroundMark x1="7617" y1="48242" x2="25391" y2="21680"/>
                            <a14:foregroundMark x1="25391" y1="21680" x2="53711" y2="5078"/>
                            <a14:foregroundMark x1="53711" y1="5078" x2="82031" y2="18555"/>
                            <a14:foregroundMark x1="82031" y1="18555" x2="92578" y2="49219"/>
                            <a14:foregroundMark x1="92578" y1="49219" x2="84570" y2="76563"/>
                            <a14:foregroundMark x1="84570" y1="76563" x2="81055" y2="80078"/>
                            <a14:foregroundMark x1="5078" y1="48047" x2="5078" y2="48047"/>
                            <a14:foregroundMark x1="1758" y1="48047" x2="1758" y2="48047"/>
                            <a14:foregroundMark x1="36914" y1="7422" x2="36914" y2="7422"/>
                            <a14:foregroundMark x1="50000" y1="2344" x2="50000" y2="2344"/>
                            <a14:foregroundMark x1="97656" y1="50781" x2="97656" y2="50781"/>
                            <a14:foregroundMark x1="51367" y1="98633" x2="51367" y2="98633"/>
                          </a14:backgroundRemoval>
                        </a14:imgEffect>
                      </a14:imgLayer>
                    </a14:imgProps>
                  </a:ext>
                  <a:ext uri="{28A0092B-C50C-407E-A947-70E740481C1C}">
                    <a14:useLocalDpi xmlns:a14="http://schemas.microsoft.com/office/drawing/2010/main" val="0"/>
                  </a:ext>
                </a:extLst>
              </a:blip>
              <a:stretch>
                <a:fillRect/>
              </a:stretch>
            </p:blipFill>
            <p:spPr>
              <a:xfrm>
                <a:off x="8026991" y="1811441"/>
                <a:ext cx="1436400" cy="1436400"/>
              </a:xfrm>
              <a:prstGeom prst="rect">
                <a:avLst/>
              </a:prstGeom>
            </p:spPr>
          </p:pic>
          <p:sp>
            <p:nvSpPr>
              <p:cNvPr id="43" name="Oval 42">
                <a:extLst>
                  <a:ext uri="{FF2B5EF4-FFF2-40B4-BE49-F238E27FC236}">
                    <a16:creationId xmlns:a16="http://schemas.microsoft.com/office/drawing/2014/main" id="{C0644239-E4D1-6144-2FFE-04DC0432CEE0}"/>
                  </a:ext>
                </a:extLst>
              </p:cNvPr>
              <p:cNvSpPr/>
              <p:nvPr/>
            </p:nvSpPr>
            <p:spPr>
              <a:xfrm>
                <a:off x="8012121" y="1808631"/>
                <a:ext cx="1436400" cy="1436400"/>
              </a:xfrm>
              <a:prstGeom prst="ellipse">
                <a:avLst/>
              </a:prstGeom>
              <a:noFill/>
              <a:ln w="57150">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TextBox 47">
              <a:extLst>
                <a:ext uri="{FF2B5EF4-FFF2-40B4-BE49-F238E27FC236}">
                  <a16:creationId xmlns:a16="http://schemas.microsoft.com/office/drawing/2014/main" id="{AC828185-908A-612A-A48F-175C0EF05A7A}"/>
                </a:ext>
              </a:extLst>
            </p:cNvPr>
            <p:cNvSpPr txBox="1"/>
            <p:nvPr/>
          </p:nvSpPr>
          <p:spPr>
            <a:xfrm>
              <a:off x="9117653" y="4990151"/>
              <a:ext cx="2886099" cy="553998"/>
            </a:xfrm>
            <a:prstGeom prst="rect">
              <a:avLst/>
            </a:prstGeom>
            <a:noFill/>
          </p:spPr>
          <p:txBody>
            <a:bodyPr wrap="square" rtlCol="0">
              <a:spAutoFit/>
            </a:bodyPr>
            <a:lstStyle/>
            <a:p>
              <a:r>
                <a:rPr lang="fr-FR" b="1" dirty="0" err="1">
                  <a:solidFill>
                    <a:srgbClr val="FF7C80"/>
                  </a:solidFill>
                </a:rPr>
                <a:t>Hyperemia</a:t>
              </a:r>
              <a:r>
                <a:rPr lang="fr-FR" dirty="0">
                  <a:solidFill>
                    <a:srgbClr val="FF7C80"/>
                  </a:solidFill>
                </a:rPr>
                <a:t> </a:t>
              </a:r>
              <a:r>
                <a:rPr lang="fr-FR" sz="1200" dirty="0">
                  <a:solidFill>
                    <a:srgbClr val="FF7C80"/>
                  </a:solidFill>
                </a:rPr>
                <a:t>(Oxydation – </a:t>
              </a:r>
              <a:br>
                <a:rPr lang="fr-FR" sz="1200" dirty="0">
                  <a:solidFill>
                    <a:srgbClr val="FF7C80"/>
                  </a:solidFill>
                </a:rPr>
              </a:br>
              <a:r>
                <a:rPr lang="en-GB" sz="1200" dirty="0">
                  <a:solidFill>
                    <a:srgbClr val="FF7C80"/>
                  </a:solidFill>
                </a:rPr>
                <a:t>Water-hammer pulse)</a:t>
              </a:r>
            </a:p>
          </p:txBody>
        </p:sp>
        <p:sp>
          <p:nvSpPr>
            <p:cNvPr id="50" name="Freeform: Shape 49">
              <a:extLst>
                <a:ext uri="{FF2B5EF4-FFF2-40B4-BE49-F238E27FC236}">
                  <a16:creationId xmlns:a16="http://schemas.microsoft.com/office/drawing/2014/main" id="{06949698-9111-7A21-E88F-AF403C87787C}"/>
                </a:ext>
              </a:extLst>
            </p:cNvPr>
            <p:cNvSpPr/>
            <p:nvPr/>
          </p:nvSpPr>
          <p:spPr>
            <a:xfrm rot="19302727">
              <a:off x="7292309" y="4825163"/>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FFCCCC">
                <a:alpha val="70000"/>
              </a:srgbClr>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B90AE246-8FE8-1E7E-13C1-BB3E1CDEF703}"/>
                </a:ext>
              </a:extLst>
            </p:cNvPr>
            <p:cNvSpPr/>
            <p:nvPr/>
          </p:nvSpPr>
          <p:spPr>
            <a:xfrm>
              <a:off x="7963248" y="4266747"/>
              <a:ext cx="1080000" cy="1080000"/>
            </a:xfrm>
            <a:prstGeom prst="ellipse">
              <a:avLst/>
            </a:prstGeom>
            <a:blipFill>
              <a:blip r:embed="rId11"/>
              <a:stretch>
                <a:fillRect/>
              </a:stretch>
            </a:blip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4" name="Picture 53">
            <a:extLst>
              <a:ext uri="{FF2B5EF4-FFF2-40B4-BE49-F238E27FC236}">
                <a16:creationId xmlns:a16="http://schemas.microsoft.com/office/drawing/2014/main" id="{6A5E3962-1440-0E52-3A4D-76D04924BDC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560" r="5043"/>
                    </a14:imgEffect>
                  </a14:imgLayer>
                </a14:imgProps>
              </a:ext>
            </a:extLst>
          </a:blip>
          <a:srcRect r="94397"/>
          <a:stretch>
            <a:fillRect/>
          </a:stretch>
        </p:blipFill>
        <p:spPr>
          <a:xfrm>
            <a:off x="7180673" y="1479504"/>
            <a:ext cx="378776" cy="519569"/>
          </a:xfrm>
          <a:prstGeom prst="rect">
            <a:avLst/>
          </a:prstGeom>
        </p:spPr>
      </p:pic>
      <p:cxnSp>
        <p:nvCxnSpPr>
          <p:cNvPr id="56" name="Straight Connector 55">
            <a:extLst>
              <a:ext uri="{FF2B5EF4-FFF2-40B4-BE49-F238E27FC236}">
                <a16:creationId xmlns:a16="http://schemas.microsoft.com/office/drawing/2014/main" id="{867DDB12-989F-83D4-CB50-28256469A69A}"/>
              </a:ext>
            </a:extLst>
          </p:cNvPr>
          <p:cNvCxnSpPr>
            <a:cxnSpLocks/>
          </p:cNvCxnSpPr>
          <p:nvPr/>
        </p:nvCxnSpPr>
        <p:spPr>
          <a:xfrm>
            <a:off x="7370061" y="4034088"/>
            <a:ext cx="2815339" cy="0"/>
          </a:xfrm>
          <a:prstGeom prst="line">
            <a:avLst/>
          </a:prstGeom>
          <a:ln>
            <a:solidFill>
              <a:srgbClr val="336B85"/>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EECB95B4-347C-CD4D-39A7-EC3D411FA2DA}"/>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
        <p:nvSpPr>
          <p:cNvPr id="59" name="Rectangle 58">
            <a:extLst>
              <a:ext uri="{FF2B5EF4-FFF2-40B4-BE49-F238E27FC236}">
                <a16:creationId xmlns:a16="http://schemas.microsoft.com/office/drawing/2014/main" id="{23F53E8D-ED61-A560-A56A-334A44495AEC}"/>
              </a:ext>
            </a:extLst>
          </p:cNvPr>
          <p:cNvSpPr/>
          <p:nvPr/>
        </p:nvSpPr>
        <p:spPr>
          <a:xfrm>
            <a:off x="2308600" y="1964887"/>
            <a:ext cx="617480" cy="3046697"/>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9570383-B755-2E0A-C3A3-166AFA0D9359}"/>
              </a:ext>
            </a:extLst>
          </p:cNvPr>
          <p:cNvSpPr/>
          <p:nvPr/>
        </p:nvSpPr>
        <p:spPr>
          <a:xfrm>
            <a:off x="3812489" y="1964887"/>
            <a:ext cx="555274" cy="3046697"/>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8D71D33C-E14E-F948-E5B9-A1EE68A3D2B7}"/>
              </a:ext>
            </a:extLst>
          </p:cNvPr>
          <p:cNvSpPr/>
          <p:nvPr/>
        </p:nvSpPr>
        <p:spPr>
          <a:xfrm>
            <a:off x="5090340" y="1964887"/>
            <a:ext cx="622014" cy="3046697"/>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787E7692-212F-9EC9-8E4E-2AAA988616BC}"/>
              </a:ext>
            </a:extLst>
          </p:cNvPr>
          <p:cNvSpPr/>
          <p:nvPr/>
        </p:nvSpPr>
        <p:spPr>
          <a:xfrm>
            <a:off x="3043698" y="1964887"/>
            <a:ext cx="666124" cy="3046697"/>
          </a:xfrm>
          <a:prstGeom prst="rect">
            <a:avLst/>
          </a:prstGeom>
          <a:solidFill>
            <a:schemeClr val="tx2">
              <a:lumMod val="10000"/>
              <a:lumOff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4E018684-D7CC-6C65-32B0-FFC0706F948B}"/>
              </a:ext>
            </a:extLst>
          </p:cNvPr>
          <p:cNvSpPr/>
          <p:nvPr/>
        </p:nvSpPr>
        <p:spPr>
          <a:xfrm>
            <a:off x="4414567" y="1964887"/>
            <a:ext cx="672961" cy="3046697"/>
          </a:xfrm>
          <a:prstGeom prst="rect">
            <a:avLst/>
          </a:prstGeom>
          <a:solidFill>
            <a:schemeClr val="tx2">
              <a:lumMod val="10000"/>
              <a:lumOff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177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ppt_x"/>
                                          </p:val>
                                        </p:tav>
                                        <p:tav tm="100000">
                                          <p:val>
                                            <p:strVal val="#ppt_x"/>
                                          </p:val>
                                        </p:tav>
                                      </p:tavLst>
                                    </p:anim>
                                    <p:anim calcmode="lin" valueType="num">
                                      <p:cBhvr additive="base">
                                        <p:cTn id="20" dur="5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ppt_x"/>
                                          </p:val>
                                        </p:tav>
                                        <p:tav tm="100000">
                                          <p:val>
                                            <p:strVal val="#ppt_x"/>
                                          </p:val>
                                        </p:tav>
                                      </p:tavLst>
                                    </p:anim>
                                    <p:anim calcmode="lin" valueType="num">
                                      <p:cBhvr additive="base">
                                        <p:cTn id="38" dur="500" fill="hold"/>
                                        <p:tgtEl>
                                          <p:spTgt spid="5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ppt_x"/>
                                          </p:val>
                                        </p:tav>
                                        <p:tav tm="100000">
                                          <p:val>
                                            <p:strVal val="#ppt_x"/>
                                          </p:val>
                                        </p:tav>
                                      </p:tavLst>
                                    </p:anim>
                                    <p:anim calcmode="lin" valueType="num">
                                      <p:cBhvr additive="base">
                                        <p:cTn id="42" dur="500" fill="hold"/>
                                        <p:tgtEl>
                                          <p:spTgt spid="6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 calcmode="lin" valueType="num">
                                      <p:cBhvr additive="base">
                                        <p:cTn id="45" dur="500" fill="hold"/>
                                        <p:tgtEl>
                                          <p:spTgt spid="61"/>
                                        </p:tgtEl>
                                        <p:attrNameLst>
                                          <p:attrName>ppt_x</p:attrName>
                                        </p:attrNameLst>
                                      </p:cBhvr>
                                      <p:tavLst>
                                        <p:tav tm="0">
                                          <p:val>
                                            <p:strVal val="#ppt_x"/>
                                          </p:val>
                                        </p:tav>
                                        <p:tav tm="100000">
                                          <p:val>
                                            <p:strVal val="#ppt_x"/>
                                          </p:val>
                                        </p:tav>
                                      </p:tavLst>
                                    </p:anim>
                                    <p:anim calcmode="lin" valueType="num">
                                      <p:cBhvr additive="base">
                                        <p:cTn id="46" dur="500" fill="hold"/>
                                        <p:tgtEl>
                                          <p:spTgt spid="6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ppt_x"/>
                                          </p:val>
                                        </p:tav>
                                        <p:tav tm="100000">
                                          <p:val>
                                            <p:strVal val="#ppt_x"/>
                                          </p:val>
                                        </p:tav>
                                      </p:tavLst>
                                    </p:anim>
                                    <p:anim calcmode="lin" valueType="num">
                                      <p:cBhvr additive="base">
                                        <p:cTn id="50" dur="500" fill="hold"/>
                                        <p:tgtEl>
                                          <p:spTgt spid="5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ppt_x"/>
                                          </p:val>
                                        </p:tav>
                                        <p:tav tm="100000">
                                          <p:val>
                                            <p:strVal val="#ppt_x"/>
                                          </p:val>
                                        </p:tav>
                                      </p:tavLst>
                                    </p:anim>
                                    <p:anim calcmode="lin" valueType="num">
                                      <p:cBhvr additive="base">
                                        <p:cTn id="5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2" grpId="0" animBg="1"/>
      <p:bldP spid="59" grpId="0" animBg="1"/>
      <p:bldP spid="60" grpId="0" animBg="1"/>
      <p:bldP spid="61" grpId="0" animBg="1"/>
      <p:bldP spid="62" grpId="0" animBg="1"/>
      <p:bldP spid="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E27CB-37C3-CED9-3D3D-CD5A9917D0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4B282-3F79-4ED5-0C5D-F2B118F7968C}"/>
              </a:ext>
            </a:extLst>
          </p:cNvPr>
          <p:cNvSpPr>
            <a:spLocks noGrp="1"/>
          </p:cNvSpPr>
          <p:nvPr>
            <p:ph type="title"/>
          </p:nvPr>
        </p:nvSpPr>
        <p:spPr/>
        <p:txBody>
          <a:bodyPr/>
          <a:lstStyle/>
          <a:p>
            <a:r>
              <a:rPr lang="fr-FR" dirty="0"/>
              <a:t>Evaluation </a:t>
            </a:r>
            <a:r>
              <a:rPr lang="fr-FR" dirty="0" err="1"/>
              <a:t>with</a:t>
            </a:r>
            <a:r>
              <a:rPr lang="fr-FR" dirty="0"/>
              <a:t> patient data</a:t>
            </a:r>
            <a:endParaRPr lang="en-GB" dirty="0"/>
          </a:p>
        </p:txBody>
      </p:sp>
      <p:sp>
        <p:nvSpPr>
          <p:cNvPr id="3" name="Date Placeholder 2">
            <a:extLst>
              <a:ext uri="{FF2B5EF4-FFF2-40B4-BE49-F238E27FC236}">
                <a16:creationId xmlns:a16="http://schemas.microsoft.com/office/drawing/2014/main" id="{0E1C9C8D-44DC-0E99-F7E4-42575D48547E}"/>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45C59263-EE99-AAD9-4DE5-3ADE95CC8D6A}"/>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5D4E9674-F524-8F6D-F38D-020F6CBB6C99}"/>
              </a:ext>
            </a:extLst>
          </p:cNvPr>
          <p:cNvSpPr>
            <a:spLocks noGrp="1"/>
          </p:cNvSpPr>
          <p:nvPr>
            <p:ph type="sldNum" sz="quarter" idx="12"/>
          </p:nvPr>
        </p:nvSpPr>
        <p:spPr/>
        <p:txBody>
          <a:bodyPr/>
          <a:lstStyle/>
          <a:p>
            <a:fld id="{1C96B271-48F2-4EBC-90C1-CA6B138C6EC9}" type="slidenum">
              <a:rPr lang="fr-FR" smtClean="0"/>
              <a:pPr/>
              <a:t>18</a:t>
            </a:fld>
            <a:endParaRPr lang="fr-FR">
              <a:latin typeface="Bahnschrift Light" panose="020B0502040204020203" pitchFamily="34" charset="0"/>
            </a:endParaRPr>
          </a:p>
        </p:txBody>
      </p:sp>
      <p:pic>
        <p:nvPicPr>
          <p:cNvPr id="8" name="Picture Placeholder 7" descr="A diagram of a human hand&#10;&#10;AI-generated content may be incorrect.">
            <a:extLst>
              <a:ext uri="{FF2B5EF4-FFF2-40B4-BE49-F238E27FC236}">
                <a16:creationId xmlns:a16="http://schemas.microsoft.com/office/drawing/2014/main" id="{BEEB3CF3-D1A7-74B0-5F26-E4589114CDC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258" b="2258"/>
          <a:stretch>
            <a:fillRect/>
          </a:stretch>
        </p:blipFill>
        <p:spPr/>
      </p:pic>
      <p:grpSp>
        <p:nvGrpSpPr>
          <p:cNvPr id="12" name="Group 11">
            <a:extLst>
              <a:ext uri="{FF2B5EF4-FFF2-40B4-BE49-F238E27FC236}">
                <a16:creationId xmlns:a16="http://schemas.microsoft.com/office/drawing/2014/main" id="{66517AF9-B06D-D66A-A53A-D42BBF804197}"/>
              </a:ext>
            </a:extLst>
          </p:cNvPr>
          <p:cNvGrpSpPr/>
          <p:nvPr/>
        </p:nvGrpSpPr>
        <p:grpSpPr>
          <a:xfrm>
            <a:off x="566175" y="1943594"/>
            <a:ext cx="2577424" cy="3819897"/>
            <a:chOff x="290286" y="1444830"/>
            <a:chExt cx="2577424" cy="3819897"/>
          </a:xfrm>
        </p:grpSpPr>
        <p:pic>
          <p:nvPicPr>
            <p:cNvPr id="7" name="Graphic 6" descr="Computer with solid fill">
              <a:extLst>
                <a:ext uri="{FF2B5EF4-FFF2-40B4-BE49-F238E27FC236}">
                  <a16:creationId xmlns:a16="http://schemas.microsoft.com/office/drawing/2014/main" id="{F7F3EC52-9895-80E5-FC3B-BB3705A037AA}"/>
                </a:ext>
              </a:extLst>
            </p:cNvPr>
            <p:cNvPicPr>
              <a:picLocks noChangeAspect="1"/>
            </p:cNvPicPr>
            <p:nvPr/>
          </p:nvPicPr>
          <p:blipFill>
            <a:blip r:embed="rId4">
              <a:extLst>
                <a:ext uri="{96DAC541-7B7A-43D3-8B79-37D633B846F1}">
                  <asvg:svgBlip xmlns:asvg="http://schemas.microsoft.com/office/drawing/2016/SVG/main" r:embed="rId5"/>
                </a:ext>
              </a:extLst>
            </a:blip>
            <a:srcRect r="32526"/>
            <a:stretch>
              <a:fillRect/>
            </a:stretch>
          </p:blipFill>
          <p:spPr>
            <a:xfrm>
              <a:off x="290286" y="1444830"/>
              <a:ext cx="2577424" cy="3819897"/>
            </a:xfrm>
            <a:prstGeom prst="rect">
              <a:avLst/>
            </a:prstGeom>
          </p:spPr>
        </p:pic>
        <p:pic>
          <p:nvPicPr>
            <p:cNvPr id="10" name="Image 15">
              <a:extLst>
                <a:ext uri="{FF2B5EF4-FFF2-40B4-BE49-F238E27FC236}">
                  <a16:creationId xmlns:a16="http://schemas.microsoft.com/office/drawing/2014/main" id="{EC9C8892-FB55-3182-8B0E-C3DA63DAFD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6225" y="2554469"/>
              <a:ext cx="1784403" cy="1001729"/>
            </a:xfrm>
            <a:prstGeom prst="rect">
              <a:avLst/>
            </a:prstGeom>
          </p:spPr>
        </p:pic>
        <p:pic>
          <p:nvPicPr>
            <p:cNvPr id="11" name="Picture 8" descr="An overview of the FEniCS Project — FEniCSx tutorial">
              <a:extLst>
                <a:ext uri="{FF2B5EF4-FFF2-40B4-BE49-F238E27FC236}">
                  <a16:creationId xmlns:a16="http://schemas.microsoft.com/office/drawing/2014/main" id="{DF4020FB-25F6-13A4-062B-3DD5DF0908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609" y="2516997"/>
              <a:ext cx="271065" cy="37220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Image 9">
            <a:extLst>
              <a:ext uri="{FF2B5EF4-FFF2-40B4-BE49-F238E27FC236}">
                <a16:creationId xmlns:a16="http://schemas.microsoft.com/office/drawing/2014/main" id="{E3127186-C4EE-4328-95CB-C5B4A52A79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673854" y="1498585"/>
            <a:ext cx="7735940" cy="4709914"/>
          </a:xfrm>
          <a:prstGeom prst="rect">
            <a:avLst/>
          </a:prstGeom>
        </p:spPr>
      </p:pic>
      <p:pic>
        <p:nvPicPr>
          <p:cNvPr id="14" name="Image 10">
            <a:extLst>
              <a:ext uri="{FF2B5EF4-FFF2-40B4-BE49-F238E27FC236}">
                <a16:creationId xmlns:a16="http://schemas.microsoft.com/office/drawing/2014/main" id="{24CDF67B-26B0-0135-0238-BCB52735140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68" b="89803" l="7710" r="89796">
                        <a14:foregroundMark x1="7710" y1="62171" x2="7710" y2="62171"/>
                        <a14:foregroundMark x1="82540" y1="9868" x2="82540" y2="9868"/>
                        <a14:foregroundMark x1="84354" y1="9868" x2="84354" y2="9868"/>
                      </a14:backgroundRemoval>
                    </a14:imgEffect>
                  </a14:imgLayer>
                </a14:imgProps>
              </a:ext>
            </a:extLst>
          </a:blip>
          <a:stretch>
            <a:fillRect/>
          </a:stretch>
        </p:blipFill>
        <p:spPr>
          <a:xfrm>
            <a:off x="4211609" y="3486821"/>
            <a:ext cx="2036724" cy="1404000"/>
          </a:xfrm>
          <a:prstGeom prst="rect">
            <a:avLst/>
          </a:prstGeom>
        </p:spPr>
      </p:pic>
      <p:cxnSp>
        <p:nvCxnSpPr>
          <p:cNvPr id="16" name="Straight Arrow Connector 15">
            <a:extLst>
              <a:ext uri="{FF2B5EF4-FFF2-40B4-BE49-F238E27FC236}">
                <a16:creationId xmlns:a16="http://schemas.microsoft.com/office/drawing/2014/main" id="{D94F4158-1D6E-B439-BFB4-489448230F6C}"/>
              </a:ext>
            </a:extLst>
          </p:cNvPr>
          <p:cNvCxnSpPr>
            <a:cxnSpLocks/>
          </p:cNvCxnSpPr>
          <p:nvPr/>
        </p:nvCxnSpPr>
        <p:spPr>
          <a:xfrm flipH="1">
            <a:off x="4709160" y="4547566"/>
            <a:ext cx="123691" cy="811849"/>
          </a:xfrm>
          <a:prstGeom prst="straightConnector1">
            <a:avLst/>
          </a:prstGeom>
          <a:ln>
            <a:solidFill>
              <a:srgbClr val="09103A"/>
            </a:solidFill>
            <a:tailEnd type="triangle"/>
          </a:ln>
        </p:spPr>
        <p:style>
          <a:lnRef idx="2">
            <a:schemeClr val="accent1"/>
          </a:lnRef>
          <a:fillRef idx="0">
            <a:schemeClr val="accent1"/>
          </a:fillRef>
          <a:effectRef idx="1">
            <a:schemeClr val="accent1"/>
          </a:effectRef>
          <a:fontRef idx="minor">
            <a:schemeClr val="tx1"/>
          </a:fontRef>
        </p:style>
      </p:cxnSp>
      <p:pic>
        <p:nvPicPr>
          <p:cNvPr id="17" name="Image 11">
            <a:extLst>
              <a:ext uri="{FF2B5EF4-FFF2-40B4-BE49-F238E27FC236}">
                <a16:creationId xmlns:a16="http://schemas.microsoft.com/office/drawing/2014/main" id="{6B525421-907B-20C3-E4D6-43BBBD0E605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99" b="89967" l="5215" r="89796">
                        <a14:foregroundMark x1="5215" y1="23077" x2="6349" y2="23077"/>
                        <a14:foregroundMark x1="35147" y1="10033" x2="35147" y2="10033"/>
                      </a14:backgroundRemoval>
                    </a14:imgEffect>
                  </a14:imgLayer>
                </a14:imgProps>
              </a:ext>
            </a:extLst>
          </a:blip>
          <a:stretch>
            <a:fillRect/>
          </a:stretch>
        </p:blipFill>
        <p:spPr>
          <a:xfrm>
            <a:off x="5640575" y="1586531"/>
            <a:ext cx="2070782" cy="1404000"/>
          </a:xfrm>
          <a:prstGeom prst="rect">
            <a:avLst/>
          </a:prstGeom>
        </p:spPr>
      </p:pic>
      <p:cxnSp>
        <p:nvCxnSpPr>
          <p:cNvPr id="19" name="Straight Arrow Connector 18">
            <a:extLst>
              <a:ext uri="{FF2B5EF4-FFF2-40B4-BE49-F238E27FC236}">
                <a16:creationId xmlns:a16="http://schemas.microsoft.com/office/drawing/2014/main" id="{F48EDFFC-4A45-FAD8-A141-F32BCB9FFF49}"/>
              </a:ext>
            </a:extLst>
          </p:cNvPr>
          <p:cNvCxnSpPr>
            <a:cxnSpLocks/>
          </p:cNvCxnSpPr>
          <p:nvPr/>
        </p:nvCxnSpPr>
        <p:spPr>
          <a:xfrm>
            <a:off x="6548363" y="2607818"/>
            <a:ext cx="237725" cy="1910796"/>
          </a:xfrm>
          <a:prstGeom prst="straightConnector1">
            <a:avLst/>
          </a:prstGeom>
          <a:ln>
            <a:solidFill>
              <a:srgbClr val="441F31"/>
            </a:solidFill>
            <a:tailEnd type="triangle"/>
          </a:ln>
        </p:spPr>
        <p:style>
          <a:lnRef idx="2">
            <a:schemeClr val="accent1"/>
          </a:lnRef>
          <a:fillRef idx="0">
            <a:schemeClr val="accent1"/>
          </a:fillRef>
          <a:effectRef idx="1">
            <a:schemeClr val="accent1"/>
          </a:effectRef>
          <a:fontRef idx="minor">
            <a:schemeClr val="tx1"/>
          </a:fontRef>
        </p:style>
      </p:cxnSp>
      <p:pic>
        <p:nvPicPr>
          <p:cNvPr id="47" name="Image 12">
            <a:extLst>
              <a:ext uri="{FF2B5EF4-FFF2-40B4-BE49-F238E27FC236}">
                <a16:creationId xmlns:a16="http://schemas.microsoft.com/office/drawing/2014/main" id="{EC666367-B7D2-F088-2A0C-5E9E30AFBD4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6897" b="90000" l="5669" r="89796">
                        <a14:foregroundMark x1="9070" y1="40690" x2="9070" y2="40690"/>
                        <a14:foregroundMark x1="55782" y1="9655" x2="55782" y2="9655"/>
                        <a14:foregroundMark x1="74376" y1="6897" x2="74376" y2="6897"/>
                        <a14:foregroundMark x1="62132" y1="7586" x2="62132" y2="7586"/>
                        <a14:foregroundMark x1="5669" y1="15517" x2="5669" y2="15517"/>
                      </a14:backgroundRemoval>
                    </a14:imgEffect>
                  </a14:imgLayer>
                </a14:imgProps>
              </a:ext>
            </a:extLst>
          </a:blip>
          <a:stretch>
            <a:fillRect/>
          </a:stretch>
        </p:blipFill>
        <p:spPr>
          <a:xfrm>
            <a:off x="6975068" y="3224331"/>
            <a:ext cx="2135047" cy="1404000"/>
          </a:xfrm>
          <a:prstGeom prst="rect">
            <a:avLst/>
          </a:prstGeom>
        </p:spPr>
      </p:pic>
      <p:cxnSp>
        <p:nvCxnSpPr>
          <p:cNvPr id="48" name="Straight Arrow Connector 47">
            <a:extLst>
              <a:ext uri="{FF2B5EF4-FFF2-40B4-BE49-F238E27FC236}">
                <a16:creationId xmlns:a16="http://schemas.microsoft.com/office/drawing/2014/main" id="{7E71E27F-4786-6767-61E8-7878C4DF1870}"/>
              </a:ext>
            </a:extLst>
          </p:cNvPr>
          <p:cNvCxnSpPr>
            <a:cxnSpLocks/>
          </p:cNvCxnSpPr>
          <p:nvPr/>
        </p:nvCxnSpPr>
        <p:spPr>
          <a:xfrm>
            <a:off x="8042591" y="4315968"/>
            <a:ext cx="0" cy="1234440"/>
          </a:xfrm>
          <a:prstGeom prst="straightConnector1">
            <a:avLst/>
          </a:prstGeom>
          <a:ln>
            <a:solidFill>
              <a:srgbClr val="0C0C33"/>
            </a:solidFill>
            <a:tailEnd type="triangle"/>
          </a:ln>
        </p:spPr>
        <p:style>
          <a:lnRef idx="2">
            <a:schemeClr val="accent1"/>
          </a:lnRef>
          <a:fillRef idx="0">
            <a:schemeClr val="accent1"/>
          </a:fillRef>
          <a:effectRef idx="1">
            <a:schemeClr val="accent1"/>
          </a:effectRef>
          <a:fontRef idx="minor">
            <a:schemeClr val="tx1"/>
          </a:fontRef>
        </p:style>
      </p:cxnSp>
      <p:pic>
        <p:nvPicPr>
          <p:cNvPr id="50" name="Image 13">
            <a:extLst>
              <a:ext uri="{FF2B5EF4-FFF2-40B4-BE49-F238E27FC236}">
                <a16:creationId xmlns:a16="http://schemas.microsoft.com/office/drawing/2014/main" id="{58DB7BF4-5CDA-FB45-E667-DC9BF9B4B393}"/>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836" b="89836" l="8352" r="89842">
                        <a14:foregroundMark x1="8352" y1="33443" x2="8352" y2="33443"/>
                      </a14:backgroundRemoval>
                    </a14:imgEffect>
                  </a14:imgLayer>
                </a14:imgProps>
              </a:ext>
            </a:extLst>
          </a:blip>
          <a:stretch>
            <a:fillRect/>
          </a:stretch>
        </p:blipFill>
        <p:spPr>
          <a:xfrm>
            <a:off x="8997499" y="1586531"/>
            <a:ext cx="2039254" cy="1404000"/>
          </a:xfrm>
          <a:prstGeom prst="rect">
            <a:avLst/>
          </a:prstGeom>
        </p:spPr>
      </p:pic>
      <p:cxnSp>
        <p:nvCxnSpPr>
          <p:cNvPr id="51" name="Straight Arrow Connector 50">
            <a:extLst>
              <a:ext uri="{FF2B5EF4-FFF2-40B4-BE49-F238E27FC236}">
                <a16:creationId xmlns:a16="http://schemas.microsoft.com/office/drawing/2014/main" id="{0164D4DE-D358-74DD-12B7-D2B2668BA506}"/>
              </a:ext>
            </a:extLst>
          </p:cNvPr>
          <p:cNvCxnSpPr>
            <a:cxnSpLocks/>
          </p:cNvCxnSpPr>
          <p:nvPr/>
        </p:nvCxnSpPr>
        <p:spPr>
          <a:xfrm>
            <a:off x="9923787" y="2607818"/>
            <a:ext cx="981957" cy="821182"/>
          </a:xfrm>
          <a:prstGeom prst="straightConnector1">
            <a:avLst/>
          </a:prstGeom>
          <a:ln>
            <a:solidFill>
              <a:srgbClr val="441F3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964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C1B3-28B6-A2F7-C968-3B5ABD40DCEA}"/>
              </a:ext>
            </a:extLst>
          </p:cNvPr>
          <p:cNvSpPr>
            <a:spLocks noGrp="1"/>
          </p:cNvSpPr>
          <p:nvPr>
            <p:ph type="title"/>
          </p:nvPr>
        </p:nvSpPr>
        <p:spPr/>
        <p:txBody>
          <a:bodyPr/>
          <a:lstStyle/>
          <a:p>
            <a:r>
              <a:rPr lang="fr-FR" dirty="0"/>
              <a:t>Perspectives</a:t>
            </a:r>
            <a:endParaRPr lang="en-GB" dirty="0"/>
          </a:p>
        </p:txBody>
      </p:sp>
      <p:sp>
        <p:nvSpPr>
          <p:cNvPr id="3" name="Date Placeholder 2">
            <a:extLst>
              <a:ext uri="{FF2B5EF4-FFF2-40B4-BE49-F238E27FC236}">
                <a16:creationId xmlns:a16="http://schemas.microsoft.com/office/drawing/2014/main" id="{08DFA238-770A-AAFA-A270-E8C2D09C63CC}"/>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9BD84337-4182-C41D-842A-9DF2240BAEF3}"/>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B30E6E19-4908-CEB8-1507-BAE681E909EA}"/>
              </a:ext>
            </a:extLst>
          </p:cNvPr>
          <p:cNvSpPr>
            <a:spLocks noGrp="1"/>
          </p:cNvSpPr>
          <p:nvPr>
            <p:ph type="sldNum" sz="quarter" idx="12"/>
          </p:nvPr>
        </p:nvSpPr>
        <p:spPr/>
        <p:txBody>
          <a:bodyPr/>
          <a:lstStyle/>
          <a:p>
            <a:fld id="{1C96B271-48F2-4EBC-90C1-CA6B138C6EC9}" type="slidenum">
              <a:rPr lang="fr-FR" smtClean="0"/>
              <a:pPr/>
              <a:t>19</a:t>
            </a:fld>
            <a:endParaRPr lang="fr-FR">
              <a:latin typeface="Bahnschrift Light" panose="020B0502040204020203" pitchFamily="34" charset="0"/>
            </a:endParaRPr>
          </a:p>
        </p:txBody>
      </p:sp>
      <p:pic>
        <p:nvPicPr>
          <p:cNvPr id="10" name="Picture Placeholder 9" descr="A medical interface with a human arm&#10;&#10;AI-generated content may be incorrect.">
            <a:extLst>
              <a:ext uri="{FF2B5EF4-FFF2-40B4-BE49-F238E27FC236}">
                <a16:creationId xmlns:a16="http://schemas.microsoft.com/office/drawing/2014/main" id="{5B5DD50E-37B6-4422-349A-98F4E61F6F5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969" r="32531"/>
          <a:stretch>
            <a:fillRect/>
          </a:stretch>
        </p:blipFill>
        <p:spPr>
          <a:xfrm>
            <a:off x="290285" y="875891"/>
            <a:ext cx="720000" cy="720000"/>
          </a:xfrm>
        </p:spPr>
      </p:pic>
      <p:sp>
        <p:nvSpPr>
          <p:cNvPr id="6" name="TextBox 5">
            <a:extLst>
              <a:ext uri="{FF2B5EF4-FFF2-40B4-BE49-F238E27FC236}">
                <a16:creationId xmlns:a16="http://schemas.microsoft.com/office/drawing/2014/main" id="{86DDA1D0-CF12-8B16-B08D-4FD470F2D584}"/>
              </a:ext>
            </a:extLst>
          </p:cNvPr>
          <p:cNvSpPr txBox="1"/>
          <p:nvPr/>
        </p:nvSpPr>
        <p:spPr>
          <a:xfrm>
            <a:off x="1994493" y="7415452"/>
            <a:ext cx="8702767" cy="2031325"/>
          </a:xfrm>
          <a:prstGeom prst="rect">
            <a:avLst/>
          </a:prstGeom>
          <a:noFill/>
        </p:spPr>
        <p:txBody>
          <a:bodyPr wrap="none" rtlCol="0">
            <a:spAutoFit/>
          </a:bodyPr>
          <a:lstStyle/>
          <a:p>
            <a:r>
              <a:rPr lang="en-GB" b="1" dirty="0">
                <a:solidFill>
                  <a:schemeClr val="accent3">
                    <a:lumMod val="40000"/>
                    <a:lumOff val="60000"/>
                  </a:schemeClr>
                </a:solidFill>
              </a:rPr>
              <a:t>✔</a:t>
            </a:r>
            <a:r>
              <a:rPr lang="en-GB" dirty="0"/>
              <a:t> </a:t>
            </a:r>
            <a:r>
              <a:rPr lang="en-GB" b="1" dirty="0">
                <a:solidFill>
                  <a:srgbClr val="485C6A"/>
                </a:solidFill>
              </a:rPr>
              <a:t>Hierarchical</a:t>
            </a:r>
            <a:r>
              <a:rPr lang="en-GB" dirty="0">
                <a:solidFill>
                  <a:srgbClr val="485C6A"/>
                </a:solidFill>
              </a:rPr>
              <a:t> and </a:t>
            </a:r>
            <a:r>
              <a:rPr lang="en-GB" b="1" dirty="0">
                <a:solidFill>
                  <a:srgbClr val="485C6A"/>
                </a:solidFill>
              </a:rPr>
              <a:t>Modular</a:t>
            </a:r>
            <a:r>
              <a:rPr lang="en-GB" dirty="0">
                <a:solidFill>
                  <a:srgbClr val="485C6A"/>
                </a:solidFill>
              </a:rPr>
              <a:t> </a:t>
            </a:r>
            <a:r>
              <a:rPr lang="en-GB" b="1" dirty="0">
                <a:solidFill>
                  <a:srgbClr val="485C6A"/>
                </a:solidFill>
              </a:rPr>
              <a:t>porous</a:t>
            </a:r>
            <a:r>
              <a:rPr lang="en-GB" dirty="0">
                <a:solidFill>
                  <a:srgbClr val="485C6A"/>
                </a:solidFill>
              </a:rPr>
              <a:t> framework, </a:t>
            </a:r>
          </a:p>
          <a:p>
            <a:r>
              <a:rPr lang="en-GB" b="1" dirty="0">
                <a:solidFill>
                  <a:schemeClr val="accent3">
                    <a:lumMod val="40000"/>
                    <a:lumOff val="60000"/>
                  </a:schemeClr>
                </a:solidFill>
              </a:rPr>
              <a:t>✔</a:t>
            </a:r>
            <a:r>
              <a:rPr lang="en-GB" dirty="0"/>
              <a:t> </a:t>
            </a:r>
            <a:r>
              <a:rPr lang="en-GB" b="1" dirty="0">
                <a:solidFill>
                  <a:srgbClr val="485C6A"/>
                </a:solidFill>
              </a:rPr>
              <a:t>Ischaemia and PORH were obtained with mechanics only,</a:t>
            </a:r>
          </a:p>
          <a:p>
            <a:r>
              <a:rPr lang="en-GB" b="1" dirty="0">
                <a:solidFill>
                  <a:schemeClr val="accent3">
                    <a:lumMod val="40000"/>
                    <a:lumOff val="60000"/>
                  </a:schemeClr>
                </a:solidFill>
              </a:rPr>
              <a:t>✔</a:t>
            </a:r>
            <a:r>
              <a:rPr lang="en-GB" dirty="0"/>
              <a:t> </a:t>
            </a:r>
            <a:r>
              <a:rPr lang="en-GB" b="1" dirty="0">
                <a:solidFill>
                  <a:srgbClr val="485C6A"/>
                </a:solidFill>
              </a:rPr>
              <a:t>Open-source implementation,</a:t>
            </a:r>
          </a:p>
          <a:p>
            <a:r>
              <a:rPr lang="en-GB" b="1" dirty="0">
                <a:solidFill>
                  <a:schemeClr val="accent3">
                    <a:lumMod val="40000"/>
                    <a:lumOff val="60000"/>
                  </a:schemeClr>
                </a:solidFill>
              </a:rPr>
              <a:t>✔</a:t>
            </a:r>
            <a:r>
              <a:rPr lang="en-GB" dirty="0"/>
              <a:t> </a:t>
            </a:r>
            <a:r>
              <a:rPr lang="en-GB" b="1" dirty="0">
                <a:solidFill>
                  <a:srgbClr val="485C6A"/>
                </a:solidFill>
              </a:rPr>
              <a:t>Transferable: plantar foot, brain, tissue engineering, drug delivery,</a:t>
            </a:r>
            <a:br>
              <a:rPr lang="en-GB" dirty="0"/>
            </a:br>
            <a:br>
              <a:rPr lang="en-GB" dirty="0"/>
            </a:br>
            <a:r>
              <a:rPr lang="en-GB" b="1" dirty="0">
                <a:solidFill>
                  <a:schemeClr val="accent2"/>
                </a:solidFill>
              </a:rPr>
              <a:t>➪</a:t>
            </a:r>
            <a:r>
              <a:rPr lang="en-GB" dirty="0"/>
              <a:t> </a:t>
            </a:r>
            <a:r>
              <a:rPr lang="en-GB" b="1" dirty="0">
                <a:solidFill>
                  <a:srgbClr val="485C6A"/>
                </a:solidFill>
              </a:rPr>
              <a:t>Biological integration should be compared to experimental campaigns,</a:t>
            </a:r>
          </a:p>
          <a:p>
            <a:r>
              <a:rPr lang="en-GB" b="1" dirty="0">
                <a:solidFill>
                  <a:schemeClr val="accent2"/>
                </a:solidFill>
              </a:rPr>
              <a:t>➪</a:t>
            </a:r>
            <a:r>
              <a:rPr lang="en-GB" dirty="0"/>
              <a:t> </a:t>
            </a:r>
            <a:r>
              <a:rPr lang="en-GB" b="1" dirty="0">
                <a:solidFill>
                  <a:srgbClr val="485C6A"/>
                </a:solidFill>
              </a:rPr>
              <a:t>For pressure ulcers prevention, damage and remodelling should be introduced,</a:t>
            </a:r>
          </a:p>
        </p:txBody>
      </p:sp>
      <p:grpSp>
        <p:nvGrpSpPr>
          <p:cNvPr id="22" name="Group 21">
            <a:extLst>
              <a:ext uri="{FF2B5EF4-FFF2-40B4-BE49-F238E27FC236}">
                <a16:creationId xmlns:a16="http://schemas.microsoft.com/office/drawing/2014/main" id="{49D9C748-98F9-8615-17C2-42FB46F0D305}"/>
              </a:ext>
            </a:extLst>
          </p:cNvPr>
          <p:cNvGrpSpPr>
            <a:grpSpLocks noChangeAspect="1"/>
          </p:cNvGrpSpPr>
          <p:nvPr/>
        </p:nvGrpSpPr>
        <p:grpSpPr>
          <a:xfrm>
            <a:off x="611956" y="3300207"/>
            <a:ext cx="1748057" cy="993343"/>
            <a:chOff x="1474" y="2371287"/>
            <a:chExt cx="6643681" cy="3775308"/>
          </a:xfrm>
        </p:grpSpPr>
        <p:grpSp>
          <p:nvGrpSpPr>
            <p:cNvPr id="23" name="Group 22">
              <a:extLst>
                <a:ext uri="{FF2B5EF4-FFF2-40B4-BE49-F238E27FC236}">
                  <a16:creationId xmlns:a16="http://schemas.microsoft.com/office/drawing/2014/main" id="{1CD900FB-E0A5-2A08-77DD-96263D2A79C8}"/>
                </a:ext>
              </a:extLst>
            </p:cNvPr>
            <p:cNvGrpSpPr/>
            <p:nvPr/>
          </p:nvGrpSpPr>
          <p:grpSpPr>
            <a:xfrm>
              <a:off x="4247846" y="2740619"/>
              <a:ext cx="2307715" cy="2645059"/>
              <a:chOff x="4247846" y="2362283"/>
              <a:chExt cx="2307715" cy="2645059"/>
            </a:xfrm>
          </p:grpSpPr>
          <p:sp>
            <p:nvSpPr>
              <p:cNvPr id="50" name="Rectangle: Rounded Corners 49">
                <a:extLst>
                  <a:ext uri="{FF2B5EF4-FFF2-40B4-BE49-F238E27FC236}">
                    <a16:creationId xmlns:a16="http://schemas.microsoft.com/office/drawing/2014/main" id="{7850E8EE-F38C-F309-1615-4FB06778088F}"/>
                  </a:ext>
                </a:extLst>
              </p:cNvPr>
              <p:cNvSpPr/>
              <p:nvPr/>
            </p:nvSpPr>
            <p:spPr>
              <a:xfrm>
                <a:off x="4247846" y="2362283"/>
                <a:ext cx="2307715" cy="59965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Solid</a:t>
                </a:r>
                <a:endParaRPr lang="en-GB" sz="300" dirty="0">
                  <a:solidFill>
                    <a:schemeClr val="tx1"/>
                  </a:solidFill>
                </a:endParaRPr>
              </a:p>
            </p:txBody>
          </p:sp>
          <p:sp>
            <p:nvSpPr>
              <p:cNvPr id="51" name="Rectangle: Rounded Corners 50">
                <a:extLst>
                  <a:ext uri="{FF2B5EF4-FFF2-40B4-BE49-F238E27FC236}">
                    <a16:creationId xmlns:a16="http://schemas.microsoft.com/office/drawing/2014/main" id="{F2152146-2217-6CA3-DF0C-7691A26E1317}"/>
                  </a:ext>
                </a:extLst>
              </p:cNvPr>
              <p:cNvSpPr/>
              <p:nvPr/>
            </p:nvSpPr>
            <p:spPr>
              <a:xfrm>
                <a:off x="4393703" y="2657764"/>
                <a:ext cx="2016000"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Stress-</a:t>
                </a:r>
                <a:r>
                  <a:rPr lang="fr-FR" sz="100" dirty="0" err="1">
                    <a:solidFill>
                      <a:schemeClr val="tx1"/>
                    </a:solidFill>
                  </a:rPr>
                  <a:t>Strain</a:t>
                </a:r>
                <a:r>
                  <a:rPr lang="fr-FR" sz="100" dirty="0">
                    <a:solidFill>
                      <a:schemeClr val="tx1"/>
                    </a:solidFill>
                  </a:rPr>
                  <a:t> </a:t>
                </a:r>
                <a:r>
                  <a:rPr lang="fr-FR" sz="100" dirty="0" err="1">
                    <a:solidFill>
                      <a:schemeClr val="tx1"/>
                    </a:solidFill>
                  </a:rPr>
                  <a:t>law</a:t>
                </a:r>
                <a:endParaRPr lang="en-GB" sz="100" dirty="0">
                  <a:solidFill>
                    <a:schemeClr val="tx1"/>
                  </a:solidFill>
                </a:endParaRPr>
              </a:p>
            </p:txBody>
          </p:sp>
          <p:sp>
            <p:nvSpPr>
              <p:cNvPr id="52" name="Rectangle: Rounded Corners 51">
                <a:extLst>
                  <a:ext uri="{FF2B5EF4-FFF2-40B4-BE49-F238E27FC236}">
                    <a16:creationId xmlns:a16="http://schemas.microsoft.com/office/drawing/2014/main" id="{69369883-2CC1-B155-D18D-B4587D925F2D}"/>
                  </a:ext>
                </a:extLst>
              </p:cNvPr>
              <p:cNvSpPr/>
              <p:nvPr/>
            </p:nvSpPr>
            <p:spPr>
              <a:xfrm>
                <a:off x="4247846" y="3023891"/>
                <a:ext cx="2307715" cy="592572"/>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Interstitium</a:t>
                </a:r>
                <a:endParaRPr lang="en-GB" sz="300" dirty="0">
                  <a:solidFill>
                    <a:schemeClr val="tx1"/>
                  </a:solidFill>
                </a:endParaRPr>
              </a:p>
            </p:txBody>
          </p:sp>
          <p:sp>
            <p:nvSpPr>
              <p:cNvPr id="53" name="Rectangle: Rounded Corners 52">
                <a:extLst>
                  <a:ext uri="{FF2B5EF4-FFF2-40B4-BE49-F238E27FC236}">
                    <a16:creationId xmlns:a16="http://schemas.microsoft.com/office/drawing/2014/main" id="{99E58586-A3D4-86DD-9A0F-206A447F5D11}"/>
                  </a:ext>
                </a:extLst>
              </p:cNvPr>
              <p:cNvSpPr/>
              <p:nvPr/>
            </p:nvSpPr>
            <p:spPr>
              <a:xfrm>
                <a:off x="4393703" y="3322770"/>
                <a:ext cx="201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IF pressure / </a:t>
                </a:r>
                <a:r>
                  <a:rPr lang="fr-FR" sz="100" dirty="0" err="1">
                    <a:solidFill>
                      <a:schemeClr val="tx1"/>
                    </a:solidFill>
                  </a:rPr>
                  <a:t>Cell</a:t>
                </a:r>
                <a:r>
                  <a:rPr lang="fr-FR" sz="100" dirty="0">
                    <a:solidFill>
                      <a:schemeClr val="tx1"/>
                    </a:solidFill>
                  </a:rPr>
                  <a:t> Saturation</a:t>
                </a:r>
                <a:endParaRPr lang="en-GB" sz="100" dirty="0">
                  <a:solidFill>
                    <a:schemeClr val="tx1"/>
                  </a:solidFill>
                </a:endParaRPr>
              </a:p>
            </p:txBody>
          </p:sp>
          <p:sp>
            <p:nvSpPr>
              <p:cNvPr id="54" name="Rectangle: Rounded Corners 53">
                <a:extLst>
                  <a:ext uri="{FF2B5EF4-FFF2-40B4-BE49-F238E27FC236}">
                    <a16:creationId xmlns:a16="http://schemas.microsoft.com/office/drawing/2014/main" id="{882C71A8-6A27-D0DF-4ABE-57D4CCB875A3}"/>
                  </a:ext>
                </a:extLst>
              </p:cNvPr>
              <p:cNvSpPr/>
              <p:nvPr/>
            </p:nvSpPr>
            <p:spPr>
              <a:xfrm>
                <a:off x="4247846" y="3678420"/>
                <a:ext cx="2307715" cy="6197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err="1">
                    <a:solidFill>
                      <a:schemeClr val="tx1"/>
                    </a:solidFill>
                  </a:rPr>
                  <a:t>Vascular</a:t>
                </a:r>
                <a:r>
                  <a:rPr lang="fr-FR" sz="100" dirty="0">
                    <a:solidFill>
                      <a:schemeClr val="tx1"/>
                    </a:solidFill>
                  </a:rPr>
                  <a:t> phase</a:t>
                </a:r>
                <a:endParaRPr lang="en-GB" sz="300" dirty="0">
                  <a:solidFill>
                    <a:schemeClr val="tx1"/>
                  </a:solidFill>
                </a:endParaRPr>
              </a:p>
            </p:txBody>
          </p:sp>
          <p:sp>
            <p:nvSpPr>
              <p:cNvPr id="55" name="Rectangle: Rounded Corners 54">
                <a:extLst>
                  <a:ext uri="{FF2B5EF4-FFF2-40B4-BE49-F238E27FC236}">
                    <a16:creationId xmlns:a16="http://schemas.microsoft.com/office/drawing/2014/main" id="{B70AD087-8B80-B04B-E2D8-4357EDEBFB05}"/>
                  </a:ext>
                </a:extLst>
              </p:cNvPr>
              <p:cNvSpPr/>
              <p:nvPr/>
            </p:nvSpPr>
            <p:spPr>
              <a:xfrm>
                <a:off x="4247846" y="4360161"/>
                <a:ext cx="2307715" cy="64718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err="1">
                    <a:solidFill>
                      <a:schemeClr val="tx1"/>
                    </a:solidFill>
                  </a:rPr>
                  <a:t>Oxygen</a:t>
                </a:r>
                <a:endParaRPr lang="en-GB" sz="300" dirty="0">
                  <a:solidFill>
                    <a:schemeClr val="tx1"/>
                  </a:solidFill>
                </a:endParaRPr>
              </a:p>
            </p:txBody>
          </p:sp>
          <p:sp>
            <p:nvSpPr>
              <p:cNvPr id="56" name="Rectangle: Rounded Corners 55">
                <a:extLst>
                  <a:ext uri="{FF2B5EF4-FFF2-40B4-BE49-F238E27FC236}">
                    <a16:creationId xmlns:a16="http://schemas.microsoft.com/office/drawing/2014/main" id="{344557F7-AC5A-8A10-B565-B45D5F940FD1}"/>
                  </a:ext>
                </a:extLst>
              </p:cNvPr>
              <p:cNvSpPr/>
              <p:nvPr/>
            </p:nvSpPr>
            <p:spPr>
              <a:xfrm>
                <a:off x="4327052" y="4688561"/>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Diff. </a:t>
                </a:r>
                <a:r>
                  <a:rPr lang="fr-FR" sz="100" dirty="0" err="1">
                    <a:solidFill>
                      <a:schemeClr val="tx1"/>
                    </a:solidFill>
                  </a:rPr>
                  <a:t>Oxygen</a:t>
                </a:r>
                <a:endParaRPr lang="en-GB" sz="100" dirty="0">
                  <a:solidFill>
                    <a:schemeClr val="tx1"/>
                  </a:solidFill>
                </a:endParaRPr>
              </a:p>
            </p:txBody>
          </p:sp>
          <p:sp>
            <p:nvSpPr>
              <p:cNvPr id="57" name="Rectangle: Rounded Corners 56">
                <a:extLst>
                  <a:ext uri="{FF2B5EF4-FFF2-40B4-BE49-F238E27FC236}">
                    <a16:creationId xmlns:a16="http://schemas.microsoft.com/office/drawing/2014/main" id="{62E39108-F5E0-A067-4A99-4DDAE7D4C72C}"/>
                  </a:ext>
                </a:extLst>
              </p:cNvPr>
              <p:cNvSpPr/>
              <p:nvPr/>
            </p:nvSpPr>
            <p:spPr>
              <a:xfrm>
                <a:off x="5492204" y="4688561"/>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Abs. </a:t>
                </a:r>
                <a:r>
                  <a:rPr lang="fr-FR" sz="100" dirty="0" err="1">
                    <a:solidFill>
                      <a:schemeClr val="tx1"/>
                    </a:solidFill>
                  </a:rPr>
                  <a:t>Oxygen</a:t>
                </a:r>
                <a:endParaRPr lang="en-GB" sz="100" dirty="0">
                  <a:solidFill>
                    <a:schemeClr val="tx1"/>
                  </a:solidFill>
                </a:endParaRPr>
              </a:p>
            </p:txBody>
          </p:sp>
          <p:sp>
            <p:nvSpPr>
              <p:cNvPr id="58" name="Rectangle: Rounded Corners 57">
                <a:extLst>
                  <a:ext uri="{FF2B5EF4-FFF2-40B4-BE49-F238E27FC236}">
                    <a16:creationId xmlns:a16="http://schemas.microsoft.com/office/drawing/2014/main" id="{C1AA24BC-0CA4-62E5-ED55-22DD34F154DB}"/>
                  </a:ext>
                </a:extLst>
              </p:cNvPr>
              <p:cNvSpPr/>
              <p:nvPr/>
            </p:nvSpPr>
            <p:spPr>
              <a:xfrm>
                <a:off x="4360849" y="4000723"/>
                <a:ext cx="720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Porosity</a:t>
                </a:r>
                <a:endParaRPr lang="en-GB" sz="100" dirty="0">
                  <a:solidFill>
                    <a:schemeClr val="tx1"/>
                  </a:solidFill>
                </a:endParaRPr>
              </a:p>
            </p:txBody>
          </p:sp>
          <p:sp>
            <p:nvSpPr>
              <p:cNvPr id="59" name="Rectangle: Rounded Corners 58">
                <a:extLst>
                  <a:ext uri="{FF2B5EF4-FFF2-40B4-BE49-F238E27FC236}">
                    <a16:creationId xmlns:a16="http://schemas.microsoft.com/office/drawing/2014/main" id="{0B250908-A759-8A0D-CF2C-BEEC8ED212B1}"/>
                  </a:ext>
                </a:extLst>
              </p:cNvPr>
              <p:cNvSpPr/>
              <p:nvPr/>
            </p:nvSpPr>
            <p:spPr>
              <a:xfrm>
                <a:off x="5522934" y="4000723"/>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Permeability</a:t>
                </a:r>
                <a:endParaRPr lang="en-GB" sz="100" dirty="0">
                  <a:solidFill>
                    <a:schemeClr val="tx1"/>
                  </a:solidFill>
                </a:endParaRPr>
              </a:p>
            </p:txBody>
          </p:sp>
        </p:grpSp>
        <p:grpSp>
          <p:nvGrpSpPr>
            <p:cNvPr id="24" name="Group 23">
              <a:extLst>
                <a:ext uri="{FF2B5EF4-FFF2-40B4-BE49-F238E27FC236}">
                  <a16:creationId xmlns:a16="http://schemas.microsoft.com/office/drawing/2014/main" id="{33AAEFDB-5A76-120C-0210-C89BC58B1800}"/>
                </a:ext>
              </a:extLst>
            </p:cNvPr>
            <p:cNvGrpSpPr/>
            <p:nvPr/>
          </p:nvGrpSpPr>
          <p:grpSpPr>
            <a:xfrm>
              <a:off x="1705483" y="2814152"/>
              <a:ext cx="2376000" cy="2571526"/>
              <a:chOff x="1730883" y="2699852"/>
              <a:chExt cx="2376000" cy="2571526"/>
            </a:xfrm>
          </p:grpSpPr>
          <p:sp>
            <p:nvSpPr>
              <p:cNvPr id="39" name="Rectangle: Rounded Corners 38">
                <a:extLst>
                  <a:ext uri="{FF2B5EF4-FFF2-40B4-BE49-F238E27FC236}">
                    <a16:creationId xmlns:a16="http://schemas.microsoft.com/office/drawing/2014/main" id="{52AD81D7-B8AE-5852-26F9-5B099CE078E2}"/>
                  </a:ext>
                </a:extLst>
              </p:cNvPr>
              <p:cNvSpPr/>
              <p:nvPr/>
            </p:nvSpPr>
            <p:spPr>
              <a:xfrm>
                <a:off x="1730883" y="4020995"/>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Force </a:t>
                </a:r>
                <a:r>
                  <a:rPr lang="fr-FR" sz="100" dirty="0" err="1">
                    <a:solidFill>
                      <a:schemeClr val="tx1"/>
                    </a:solidFill>
                  </a:rPr>
                  <a:t>Equilibrium</a:t>
                </a:r>
                <a:endParaRPr lang="en-GB" sz="300" dirty="0">
                  <a:solidFill>
                    <a:schemeClr val="tx1"/>
                  </a:solidFill>
                </a:endParaRPr>
              </a:p>
            </p:txBody>
          </p:sp>
          <p:sp>
            <p:nvSpPr>
              <p:cNvPr id="40" name="Rectangle: Rounded Corners 39">
                <a:extLst>
                  <a:ext uri="{FF2B5EF4-FFF2-40B4-BE49-F238E27FC236}">
                    <a16:creationId xmlns:a16="http://schemas.microsoft.com/office/drawing/2014/main" id="{B7F00E5A-7784-4E6B-EE69-6FD0F6623C77}"/>
                  </a:ext>
                </a:extLst>
              </p:cNvPr>
              <p:cNvSpPr/>
              <p:nvPr/>
            </p:nvSpPr>
            <p:spPr>
              <a:xfrm>
                <a:off x="1730883" y="2699852"/>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Mass Conservation</a:t>
                </a:r>
                <a:endParaRPr lang="en-GB" sz="300" dirty="0">
                  <a:solidFill>
                    <a:schemeClr val="tx1"/>
                  </a:solidFill>
                </a:endParaRPr>
              </a:p>
            </p:txBody>
          </p:sp>
          <p:sp>
            <p:nvSpPr>
              <p:cNvPr id="41" name="Rectangle: Rounded Corners 40">
                <a:extLst>
                  <a:ext uri="{FF2B5EF4-FFF2-40B4-BE49-F238E27FC236}">
                    <a16:creationId xmlns:a16="http://schemas.microsoft.com/office/drawing/2014/main" id="{CC7EC04C-B9A9-80A5-3D1A-DA3D0D4A0B7A}"/>
                  </a:ext>
                </a:extLst>
              </p:cNvPr>
              <p:cNvSpPr/>
              <p:nvPr/>
            </p:nvSpPr>
            <p:spPr>
              <a:xfrm>
                <a:off x="1809010" y="3094182"/>
                <a:ext cx="640401"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Solid</a:t>
                </a:r>
                <a:endParaRPr lang="en-GB" sz="100" dirty="0">
                  <a:solidFill>
                    <a:schemeClr val="tx1"/>
                  </a:solidFill>
                </a:endParaRPr>
              </a:p>
            </p:txBody>
          </p:sp>
          <p:sp>
            <p:nvSpPr>
              <p:cNvPr id="42" name="Rectangle: Rounded Corners 41">
                <a:extLst>
                  <a:ext uri="{FF2B5EF4-FFF2-40B4-BE49-F238E27FC236}">
                    <a16:creationId xmlns:a16="http://schemas.microsoft.com/office/drawing/2014/main" id="{04568C4E-5C45-BC5E-6369-519E3198DC0D}"/>
                  </a:ext>
                </a:extLst>
              </p:cNvPr>
              <p:cNvSpPr/>
              <p:nvPr/>
            </p:nvSpPr>
            <p:spPr>
              <a:xfrm>
                <a:off x="1809009" y="3500334"/>
                <a:ext cx="640401"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IF</a:t>
                </a:r>
                <a:endParaRPr lang="en-GB" sz="100" dirty="0">
                  <a:solidFill>
                    <a:schemeClr val="tx1"/>
                  </a:solidFill>
                </a:endParaRPr>
              </a:p>
            </p:txBody>
          </p:sp>
          <p:sp>
            <p:nvSpPr>
              <p:cNvPr id="43" name="Rectangle: Rounded Corners 42">
                <a:extLst>
                  <a:ext uri="{FF2B5EF4-FFF2-40B4-BE49-F238E27FC236}">
                    <a16:creationId xmlns:a16="http://schemas.microsoft.com/office/drawing/2014/main" id="{D1AE1DCB-7568-8517-264B-C95B1757D69F}"/>
                  </a:ext>
                </a:extLst>
              </p:cNvPr>
              <p:cNvSpPr/>
              <p:nvPr/>
            </p:nvSpPr>
            <p:spPr>
              <a:xfrm>
                <a:off x="1827050" y="4443502"/>
                <a:ext cx="945794"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Total stress</a:t>
                </a:r>
                <a:endParaRPr lang="en-GB" sz="100" dirty="0">
                  <a:solidFill>
                    <a:schemeClr val="tx1"/>
                  </a:solidFill>
                </a:endParaRPr>
              </a:p>
            </p:txBody>
          </p:sp>
          <p:sp>
            <p:nvSpPr>
              <p:cNvPr id="44" name="Rectangle: Rounded Corners 43">
                <a:extLst>
                  <a:ext uri="{FF2B5EF4-FFF2-40B4-BE49-F238E27FC236}">
                    <a16:creationId xmlns:a16="http://schemas.microsoft.com/office/drawing/2014/main" id="{2A81CF07-FC45-BD05-E8FC-FCC93DDCA92C}"/>
                  </a:ext>
                </a:extLst>
              </p:cNvPr>
              <p:cNvSpPr/>
              <p:nvPr/>
            </p:nvSpPr>
            <p:spPr>
              <a:xfrm>
                <a:off x="1827050" y="4815208"/>
                <a:ext cx="782245"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Darcy IF</a:t>
                </a:r>
                <a:endParaRPr lang="en-GB" sz="100" dirty="0">
                  <a:solidFill>
                    <a:schemeClr val="tx1"/>
                  </a:solidFill>
                </a:endParaRPr>
              </a:p>
            </p:txBody>
          </p:sp>
          <p:sp>
            <p:nvSpPr>
              <p:cNvPr id="45" name="Rectangle: Rounded Corners 44">
                <a:extLst>
                  <a:ext uri="{FF2B5EF4-FFF2-40B4-BE49-F238E27FC236}">
                    <a16:creationId xmlns:a16="http://schemas.microsoft.com/office/drawing/2014/main" id="{934204C7-5257-15DF-EAB9-5077157ADF65}"/>
                  </a:ext>
                </a:extLst>
              </p:cNvPr>
              <p:cNvSpPr/>
              <p:nvPr/>
            </p:nvSpPr>
            <p:spPr>
              <a:xfrm>
                <a:off x="2572839" y="3094182"/>
                <a:ext cx="640401"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Cells</a:t>
                </a:r>
                <a:endParaRPr lang="en-GB" sz="100" dirty="0">
                  <a:solidFill>
                    <a:schemeClr val="tx1"/>
                  </a:solidFill>
                </a:endParaRPr>
              </a:p>
            </p:txBody>
          </p:sp>
          <p:sp>
            <p:nvSpPr>
              <p:cNvPr id="46" name="Rectangle: Rounded Corners 45">
                <a:extLst>
                  <a:ext uri="{FF2B5EF4-FFF2-40B4-BE49-F238E27FC236}">
                    <a16:creationId xmlns:a16="http://schemas.microsoft.com/office/drawing/2014/main" id="{10FBD286-9083-861D-EF71-19474DC6814D}"/>
                  </a:ext>
                </a:extLst>
              </p:cNvPr>
              <p:cNvSpPr/>
              <p:nvPr/>
            </p:nvSpPr>
            <p:spPr>
              <a:xfrm>
                <a:off x="2584776" y="3500334"/>
                <a:ext cx="640401"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Blood</a:t>
                </a:r>
                <a:endParaRPr lang="en-GB" sz="100" dirty="0">
                  <a:solidFill>
                    <a:schemeClr val="tx1"/>
                  </a:solidFill>
                </a:endParaRPr>
              </a:p>
            </p:txBody>
          </p:sp>
          <p:sp>
            <p:nvSpPr>
              <p:cNvPr id="47" name="Rectangle: Rounded Corners 46">
                <a:extLst>
                  <a:ext uri="{FF2B5EF4-FFF2-40B4-BE49-F238E27FC236}">
                    <a16:creationId xmlns:a16="http://schemas.microsoft.com/office/drawing/2014/main" id="{DA02AA6D-EB80-D13D-85A9-56B68926A1CA}"/>
                  </a:ext>
                </a:extLst>
              </p:cNvPr>
              <p:cNvSpPr/>
              <p:nvPr/>
            </p:nvSpPr>
            <p:spPr>
              <a:xfrm>
                <a:off x="3303917" y="3263900"/>
                <a:ext cx="684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Oxygen</a:t>
                </a:r>
                <a:endParaRPr lang="en-GB" sz="100" dirty="0">
                  <a:solidFill>
                    <a:schemeClr val="tx1"/>
                  </a:solidFill>
                </a:endParaRPr>
              </a:p>
            </p:txBody>
          </p:sp>
          <p:sp>
            <p:nvSpPr>
              <p:cNvPr id="48" name="Rectangle: Rounded Corners 47">
                <a:extLst>
                  <a:ext uri="{FF2B5EF4-FFF2-40B4-BE49-F238E27FC236}">
                    <a16:creationId xmlns:a16="http://schemas.microsoft.com/office/drawing/2014/main" id="{73D2D999-FA24-05AF-AA40-81B5C9D3C1D2}"/>
                  </a:ext>
                </a:extLst>
              </p:cNvPr>
              <p:cNvSpPr/>
              <p:nvPr/>
            </p:nvSpPr>
            <p:spPr>
              <a:xfrm>
                <a:off x="2855367" y="4821707"/>
                <a:ext cx="93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Darcy </a:t>
                </a:r>
                <a:r>
                  <a:rPr lang="fr-FR" sz="100" dirty="0" err="1">
                    <a:solidFill>
                      <a:schemeClr val="tx1"/>
                    </a:solidFill>
                  </a:rPr>
                  <a:t>Cells</a:t>
                </a:r>
                <a:endParaRPr lang="en-GB" sz="100" dirty="0">
                  <a:solidFill>
                    <a:schemeClr val="tx1"/>
                  </a:solidFill>
                </a:endParaRPr>
              </a:p>
            </p:txBody>
          </p:sp>
          <p:sp>
            <p:nvSpPr>
              <p:cNvPr id="49" name="Rectangle: Rounded Corners 48">
                <a:extLst>
                  <a:ext uri="{FF2B5EF4-FFF2-40B4-BE49-F238E27FC236}">
                    <a16:creationId xmlns:a16="http://schemas.microsoft.com/office/drawing/2014/main" id="{5A57C36E-D2E6-01DF-FF0C-A80388FF46CE}"/>
                  </a:ext>
                </a:extLst>
              </p:cNvPr>
              <p:cNvSpPr/>
              <p:nvPr/>
            </p:nvSpPr>
            <p:spPr>
              <a:xfrm>
                <a:off x="2819367" y="4439116"/>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Darcy Blood</a:t>
                </a:r>
                <a:endParaRPr lang="en-GB" sz="100" dirty="0">
                  <a:solidFill>
                    <a:schemeClr val="tx1"/>
                  </a:solidFill>
                </a:endParaRPr>
              </a:p>
            </p:txBody>
          </p:sp>
        </p:grpSp>
        <p:pic>
          <p:nvPicPr>
            <p:cNvPr id="25" name="Picture Placeholder 11" descr="A black silhouette of a person sitting under a tree&#10;&#10;AI-generated content may be incorrect.">
              <a:extLst>
                <a:ext uri="{FF2B5EF4-FFF2-40B4-BE49-F238E27FC236}">
                  <a16:creationId xmlns:a16="http://schemas.microsoft.com/office/drawing/2014/main" id="{05F01EC1-5355-8E2F-AEED-2E1C5466E80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44" l="7422" r="89844">
                          <a14:foregroundMark x1="47266" y1="49219" x2="47266" y2="49219"/>
                          <a14:foregroundMark x1="62305" y1="41797" x2="62305" y2="41797"/>
                          <a14:foregroundMark x1="9863" y1="35938" x2="9863" y2="35938"/>
                          <a14:foregroundMark x1="7422" y1="35156" x2="7422" y2="35156"/>
                          <a14:backgroundMark x1="24414" y1="41309" x2="24414" y2="41309"/>
                          <a14:backgroundMark x1="32324" y1="37891" x2="32324" y2="37891"/>
                          <a14:backgroundMark x1="49023" y1="55176" x2="49023" y2="55176"/>
                        </a14:backgroundRemoval>
                      </a14:imgEffect>
                    </a14:imgLayer>
                  </a14:imgProps>
                </a:ext>
                <a:ext uri="{28A0092B-C50C-407E-A947-70E740481C1C}">
                  <a14:useLocalDpi xmlns:a14="http://schemas.microsoft.com/office/drawing/2010/main" val="0"/>
                </a:ext>
              </a:extLst>
            </a:blip>
            <a:srcRect r="21534" b="25022"/>
            <a:stretch>
              <a:fillRect/>
            </a:stretch>
          </p:blipFill>
          <p:spPr>
            <a:xfrm flipH="1">
              <a:off x="1560945" y="5153689"/>
              <a:ext cx="1039092" cy="992906"/>
            </a:xfrm>
            <a:prstGeom prst="rect">
              <a:avLst/>
            </a:prstGeom>
          </p:spPr>
        </p:pic>
        <p:grpSp>
          <p:nvGrpSpPr>
            <p:cNvPr id="26" name="Group 25">
              <a:extLst>
                <a:ext uri="{FF2B5EF4-FFF2-40B4-BE49-F238E27FC236}">
                  <a16:creationId xmlns:a16="http://schemas.microsoft.com/office/drawing/2014/main" id="{ED5EAA45-CF35-64B0-C102-BE57CEBB8D2E}"/>
                </a:ext>
              </a:extLst>
            </p:cNvPr>
            <p:cNvGrpSpPr>
              <a:grpSpLocks noChangeAspect="1"/>
            </p:cNvGrpSpPr>
            <p:nvPr/>
          </p:nvGrpSpPr>
          <p:grpSpPr>
            <a:xfrm flipH="1">
              <a:off x="1474" y="3372179"/>
              <a:ext cx="1185644" cy="478438"/>
              <a:chOff x="7689130" y="3679832"/>
              <a:chExt cx="2954895" cy="1192377"/>
            </a:xfrm>
          </p:grpSpPr>
          <p:pic>
            <p:nvPicPr>
              <p:cNvPr id="34" name="Picture 33">
                <a:extLst>
                  <a:ext uri="{FF2B5EF4-FFF2-40B4-BE49-F238E27FC236}">
                    <a16:creationId xmlns:a16="http://schemas.microsoft.com/office/drawing/2014/main" id="{487836C0-EECC-68BF-E250-5DC9E396ABD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778" b="91204" l="8929" r="96131">
                            <a14:foregroundMark x1="11905" y1="75926" x2="25298" y2="53704"/>
                            <a14:foregroundMark x1="25298" y1="53704" x2="85417" y2="31481"/>
                            <a14:foregroundMark x1="85417" y1="31481" x2="88393" y2="27315"/>
                            <a14:foregroundMark x1="22024" y1="86111" x2="40774" y2="54167"/>
                            <a14:foregroundMark x1="40774" y1="54167" x2="86607" y2="31944"/>
                            <a14:foregroundMark x1="86607" y1="31944" x2="75000" y2="10648"/>
                            <a14:foregroundMark x1="75000" y1="10648" x2="22024" y2="45370"/>
                            <a14:foregroundMark x1="22024" y1="45370" x2="10417" y2="60185"/>
                            <a14:foregroundMark x1="10417" y1="60185" x2="9226" y2="63889"/>
                            <a14:foregroundMark x1="12798" y1="79167" x2="23810" y2="57870"/>
                            <a14:foregroundMark x1="23810" y1="57870" x2="33929" y2="50463"/>
                            <a14:foregroundMark x1="42857" y1="87037" x2="58929" y2="67130"/>
                            <a14:foregroundMark x1="58929" y1="67130" x2="66964" y2="45833"/>
                            <a14:foregroundMark x1="66964" y1="45833" x2="50298" y2="63426"/>
                            <a14:foregroundMark x1="50298" y1="63426" x2="46726" y2="81019"/>
                            <a14:foregroundMark x1="42262" y1="91204" x2="42262" y2="91204"/>
                            <a14:foregroundMark x1="47321" y1="65741" x2="47321" y2="65741"/>
                            <a14:foregroundMark x1="45833" y1="64815" x2="45833" y2="64815"/>
                            <a14:foregroundMark x1="91369" y1="38889" x2="86012" y2="15278"/>
                            <a14:foregroundMark x1="86012" y1="15278" x2="81845" y2="11574"/>
                            <a14:foregroundMark x1="83631" y1="2778" x2="83631" y2="2778"/>
                            <a14:foregroundMark x1="92262" y1="21759" x2="88988" y2="37500"/>
                            <a14:foregroundMark x1="96131" y1="26389" x2="96131" y2="26389"/>
                          </a14:backgroundRemoval>
                        </a14:imgEffect>
                      </a14:imgLayer>
                    </a14:imgProps>
                  </a:ext>
                </a:extLst>
              </a:blip>
              <a:stretch>
                <a:fillRect/>
              </a:stretch>
            </p:blipFill>
            <p:spPr>
              <a:xfrm>
                <a:off x="9188198" y="3846025"/>
                <a:ext cx="1455827" cy="898418"/>
              </a:xfrm>
              <a:prstGeom prst="rect">
                <a:avLst/>
              </a:prstGeom>
            </p:spPr>
          </p:pic>
          <p:pic>
            <p:nvPicPr>
              <p:cNvPr id="35" name="Image 91">
                <a:extLst>
                  <a:ext uri="{FF2B5EF4-FFF2-40B4-BE49-F238E27FC236}">
                    <a16:creationId xmlns:a16="http://schemas.microsoft.com/office/drawing/2014/main" id="{D2126200-68E1-E2E6-4E85-A620BA1C666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204" b="95911" l="2682" r="96169">
                            <a14:foregroundMark x1="8812" y1="69888" x2="8812" y2="69888"/>
                            <a14:foregroundMark x1="9195" y1="49814" x2="9195" y2="49814"/>
                            <a14:foregroundMark x1="3831" y1="56134" x2="3831" y2="56134"/>
                            <a14:foregroundMark x1="3065" y1="54647" x2="3065" y2="54647"/>
                            <a14:foregroundMark x1="92337" y1="40520" x2="92337" y2="40520"/>
                            <a14:foregroundMark x1="96169" y1="49814" x2="96169" y2="49814"/>
                            <a14:foregroundMark x1="92337" y1="71747" x2="92337" y2="71747"/>
                            <a14:foregroundMark x1="56705" y1="92565" x2="56705" y2="92565"/>
                            <a14:foregroundMark x1="51341" y1="95911" x2="51341" y2="95911"/>
                            <a14:foregroundMark x1="49425" y1="5204" x2="49425" y2="5204"/>
                          </a14:backgroundRemoval>
                        </a14:imgEffect>
                      </a14:imgLayer>
                    </a14:imgProps>
                  </a:ext>
                </a:extLst>
              </a:blip>
              <a:stretch>
                <a:fillRect/>
              </a:stretch>
            </p:blipFill>
            <p:spPr>
              <a:xfrm>
                <a:off x="7689130" y="3679832"/>
                <a:ext cx="1156916" cy="1192377"/>
              </a:xfrm>
              <a:prstGeom prst="rect">
                <a:avLst/>
              </a:prstGeom>
            </p:spPr>
          </p:pic>
          <p:cxnSp>
            <p:nvCxnSpPr>
              <p:cNvPr id="36" name="Straight Connector 35">
                <a:extLst>
                  <a:ext uri="{FF2B5EF4-FFF2-40B4-BE49-F238E27FC236}">
                    <a16:creationId xmlns:a16="http://schemas.microsoft.com/office/drawing/2014/main" id="{E88932E2-F299-E85C-0E51-3D64A569095D}"/>
                  </a:ext>
                </a:extLst>
              </p:cNvPr>
              <p:cNvCxnSpPr>
                <a:cxnSpLocks/>
              </p:cNvCxnSpPr>
              <p:nvPr/>
            </p:nvCxnSpPr>
            <p:spPr>
              <a:xfrm>
                <a:off x="8405813" y="3748088"/>
                <a:ext cx="1462087" cy="527932"/>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D4D8945-DD2A-DD33-85F1-859F531ABD6D}"/>
                  </a:ext>
                </a:extLst>
              </p:cNvPr>
              <p:cNvCxnSpPr>
                <a:cxnSpLocks/>
              </p:cNvCxnSpPr>
              <p:nvPr/>
            </p:nvCxnSpPr>
            <p:spPr>
              <a:xfrm flipV="1">
                <a:off x="8405813" y="4276020"/>
                <a:ext cx="1462087" cy="531169"/>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6BA226B3-F60F-C5D1-118B-FA24255A5432}"/>
                  </a:ext>
                </a:extLst>
              </p:cNvPr>
              <p:cNvSpPr/>
              <p:nvPr/>
            </p:nvSpPr>
            <p:spPr>
              <a:xfrm>
                <a:off x="9844088" y="4249513"/>
                <a:ext cx="45719" cy="45719"/>
              </a:xfrm>
              <a:prstGeom prst="ellipse">
                <a:avLst/>
              </a:prstGeom>
              <a:solidFill>
                <a:srgbClr val="595959"/>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00"/>
              </a:p>
            </p:txBody>
          </p:sp>
        </p:grpSp>
        <p:sp>
          <p:nvSpPr>
            <p:cNvPr id="27" name="TextBox 26">
              <a:extLst>
                <a:ext uri="{FF2B5EF4-FFF2-40B4-BE49-F238E27FC236}">
                  <a16:creationId xmlns:a16="http://schemas.microsoft.com/office/drawing/2014/main" id="{730506A8-430B-0460-796A-97B643C36009}"/>
                </a:ext>
              </a:extLst>
            </p:cNvPr>
            <p:cNvSpPr txBox="1"/>
            <p:nvPr/>
          </p:nvSpPr>
          <p:spPr>
            <a:xfrm>
              <a:off x="6926" y="3806429"/>
              <a:ext cx="1629641" cy="610494"/>
            </a:xfrm>
            <a:prstGeom prst="rect">
              <a:avLst/>
            </a:prstGeom>
            <a:noFill/>
          </p:spPr>
          <p:txBody>
            <a:bodyPr wrap="square" rtlCol="0">
              <a:spAutoFit/>
            </a:bodyPr>
            <a:lstStyle/>
            <a:p>
              <a:pPr algn="ctr"/>
              <a:r>
                <a:rPr lang="fr-FR" sz="800" b="1" dirty="0">
                  <a:latin typeface="Freestyle Script" panose="030804020302050B0404" pitchFamily="66" charset="0"/>
                </a:rPr>
                <a:t>F(</a:t>
              </a:r>
              <a:r>
                <a:rPr lang="fr-FR" sz="800" b="1" u="sng" dirty="0">
                  <a:latin typeface="Freestyle Script" panose="030804020302050B0404" pitchFamily="66" charset="0"/>
                </a:rPr>
                <a:t>x</a:t>
              </a:r>
              <a:r>
                <a:rPr lang="fr-FR" sz="800" b="1" dirty="0">
                  <a:latin typeface="Freestyle Script" panose="030804020302050B0404" pitchFamily="66" charset="0"/>
                </a:rPr>
                <a:t>, p</a:t>
              </a:r>
              <a:r>
                <a:rPr lang="el-GR" sz="800" b="1" baseline="30000" dirty="0">
                  <a:latin typeface="Times New Roman" panose="02020603050405020304" pitchFamily="18" charset="0"/>
                  <a:cs typeface="Times New Roman" panose="02020603050405020304" pitchFamily="18" charset="0"/>
                </a:rPr>
                <a:t>α</a:t>
              </a:r>
              <a:r>
                <a:rPr lang="fr-FR" sz="800" b="1" dirty="0">
                  <a:latin typeface="Freestyle Script" panose="030804020302050B0404" pitchFamily="66" charset="0"/>
                </a:rPr>
                <a:t>) =</a:t>
              </a:r>
              <a:endParaRPr lang="en-GB" sz="800" b="1" dirty="0">
                <a:latin typeface="Freestyle Script" panose="030804020302050B0404" pitchFamily="66" charset="0"/>
              </a:endParaRPr>
            </a:p>
          </p:txBody>
        </p:sp>
        <p:sp>
          <p:nvSpPr>
            <p:cNvPr id="28" name="Left Bracket 27">
              <a:extLst>
                <a:ext uri="{FF2B5EF4-FFF2-40B4-BE49-F238E27FC236}">
                  <a16:creationId xmlns:a16="http://schemas.microsoft.com/office/drawing/2014/main" id="{1E3DD00B-A532-76DD-CFD9-513871BF222D}"/>
                </a:ext>
              </a:extLst>
            </p:cNvPr>
            <p:cNvSpPr/>
            <p:nvPr/>
          </p:nvSpPr>
          <p:spPr>
            <a:xfrm>
              <a:off x="1627253" y="24015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00"/>
            </a:p>
          </p:txBody>
        </p:sp>
        <p:sp>
          <p:nvSpPr>
            <p:cNvPr id="29" name="Left Bracket 28">
              <a:extLst>
                <a:ext uri="{FF2B5EF4-FFF2-40B4-BE49-F238E27FC236}">
                  <a16:creationId xmlns:a16="http://schemas.microsoft.com/office/drawing/2014/main" id="{569187CB-9573-AB21-B6DC-3D0F08F8F944}"/>
                </a:ext>
              </a:extLst>
            </p:cNvPr>
            <p:cNvSpPr/>
            <p:nvPr/>
          </p:nvSpPr>
          <p:spPr>
            <a:xfrm rot="10800000">
              <a:off x="6463398" y="24015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00"/>
            </a:p>
          </p:txBody>
        </p:sp>
        <p:cxnSp>
          <p:nvCxnSpPr>
            <p:cNvPr id="30" name="Straight Connector 29">
              <a:extLst>
                <a:ext uri="{FF2B5EF4-FFF2-40B4-BE49-F238E27FC236}">
                  <a16:creationId xmlns:a16="http://schemas.microsoft.com/office/drawing/2014/main" id="{286D1432-95D0-7FE9-49EC-A9CB06C9C2E1}"/>
                </a:ext>
              </a:extLst>
            </p:cNvPr>
            <p:cNvCxnSpPr>
              <a:cxnSpLocks/>
            </p:cNvCxnSpPr>
            <p:nvPr/>
          </p:nvCxnSpPr>
          <p:spPr>
            <a:xfrm>
              <a:off x="4158429" y="2635595"/>
              <a:ext cx="0" cy="2988000"/>
            </a:xfrm>
            <a:prstGeom prst="line">
              <a:avLst/>
            </a:prstGeom>
          </p:spPr>
          <p:style>
            <a:lnRef idx="2">
              <a:schemeClr val="dk1"/>
            </a:lnRef>
            <a:fillRef idx="0">
              <a:schemeClr val="dk1"/>
            </a:fillRef>
            <a:effectRef idx="1">
              <a:schemeClr val="dk1"/>
            </a:effectRef>
            <a:fontRef idx="minor">
              <a:schemeClr val="tx1"/>
            </a:fontRef>
          </p:style>
        </p:cxnSp>
        <p:pic>
          <p:nvPicPr>
            <p:cNvPr id="31" name="Picture 30" descr="A black and white image of a person standing next to a black board&#10;&#10;AI-generated content may be incorrect.">
              <a:extLst>
                <a:ext uri="{FF2B5EF4-FFF2-40B4-BE49-F238E27FC236}">
                  <a16:creationId xmlns:a16="http://schemas.microsoft.com/office/drawing/2014/main" id="{3DD9E2A5-D7B8-9029-1427-B86A9EDE538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2637" y1="27441" x2="52637" y2="27441"/>
                          <a14:foregroundMark x1="49707" y1="54102" x2="49707" y2="54102"/>
                          <a14:foregroundMark x1="52246" y1="49316" x2="52246" y2="49316"/>
                          <a14:foregroundMark x1="57422" y1="49219" x2="57422" y2="49219"/>
                          <a14:foregroundMark x1="63867" y1="50586" x2="63867" y2="50586"/>
                          <a14:foregroundMark x1="65137" y1="50684" x2="65137" y2="50684"/>
                          <a14:foregroundMark x1="64355" y1="44629" x2="64355" y2="44629"/>
                          <a14:foregroundMark x1="58496" y1="45313" x2="58496" y2="45313"/>
                          <a14:foregroundMark x1="55762" y1="42676" x2="55762" y2="42676"/>
                          <a14:foregroundMark x1="55762" y1="41113" x2="55762" y2="41113"/>
                          <a14:foregroundMark x1="58496" y1="39453" x2="58496" y2="39453"/>
                          <a14:foregroundMark x1="49609" y1="39355" x2="49609" y2="39355"/>
                          <a14:foregroundMark x1="52148" y1="32715" x2="52148" y2="32715"/>
                          <a14:foregroundMark x1="52441" y1="31738" x2="52441" y2="31738"/>
                          <a14:foregroundMark x1="52051" y1="30762" x2="52051" y2="30762"/>
                          <a14:backgroundMark x1="41699" y1="64063" x2="41699" y2="64063"/>
                          <a14:backgroundMark x1="58008" y1="49609" x2="58008" y2="49609"/>
                          <a14:backgroundMark x1="57813" y1="45801" x2="57813" y2="45801"/>
                          <a14:backgroundMark x1="54199" y1="40332" x2="54199" y2="40332"/>
                          <a14:backgroundMark x1="64258" y1="39453" x2="64258" y2="39453"/>
                          <a14:backgroundMark x1="52344" y1="31250" x2="52344" y2="31250"/>
                          <a14:backgroundMark x1="51660" y1="30371" x2="51660" y2="30371"/>
                          <a14:backgroundMark x1="51953" y1="30566" x2="51953" y2="30566"/>
                          <a14:backgroundMark x1="53125" y1="30469" x2="53125" y2="30469"/>
                        </a14:backgroundRemoval>
                      </a14:imgEffect>
                    </a14:imgLayer>
                  </a14:imgProps>
                </a:ext>
                <a:ext uri="{28A0092B-C50C-407E-A947-70E740481C1C}">
                  <a14:useLocalDpi xmlns:a14="http://schemas.microsoft.com/office/drawing/2010/main" val="0"/>
                </a:ext>
              </a:extLst>
            </a:blip>
            <a:srcRect l="29150" t="14447" r="26220" b="25580"/>
            <a:stretch>
              <a:fillRect/>
            </a:stretch>
          </p:blipFill>
          <p:spPr>
            <a:xfrm>
              <a:off x="5846695" y="5102595"/>
              <a:ext cx="776932" cy="1044000"/>
            </a:xfrm>
            <a:prstGeom prst="rect">
              <a:avLst/>
            </a:prstGeom>
          </p:spPr>
        </p:pic>
        <p:sp>
          <p:nvSpPr>
            <p:cNvPr id="32" name="TextBox 31">
              <a:extLst>
                <a:ext uri="{FF2B5EF4-FFF2-40B4-BE49-F238E27FC236}">
                  <a16:creationId xmlns:a16="http://schemas.microsoft.com/office/drawing/2014/main" id="{EE236E92-2360-DA8A-FAD3-2A8870D8BE1A}"/>
                </a:ext>
              </a:extLst>
            </p:cNvPr>
            <p:cNvSpPr txBox="1"/>
            <p:nvPr/>
          </p:nvSpPr>
          <p:spPr>
            <a:xfrm>
              <a:off x="1825351" y="2371287"/>
              <a:ext cx="2187066" cy="392458"/>
            </a:xfrm>
            <a:prstGeom prst="rect">
              <a:avLst/>
            </a:prstGeom>
            <a:noFill/>
          </p:spPr>
          <p:txBody>
            <a:bodyPr wrap="square" rtlCol="0">
              <a:spAutoFit/>
            </a:bodyPr>
            <a:lstStyle/>
            <a:p>
              <a:r>
                <a:rPr lang="fr-FR" sz="300" b="1" dirty="0"/>
                <a:t>Conservation Laws</a:t>
              </a:r>
              <a:endParaRPr lang="en-GB" sz="300" b="1" dirty="0"/>
            </a:p>
          </p:txBody>
        </p:sp>
        <p:sp>
          <p:nvSpPr>
            <p:cNvPr id="33" name="TextBox 32">
              <a:extLst>
                <a:ext uri="{FF2B5EF4-FFF2-40B4-BE49-F238E27FC236}">
                  <a16:creationId xmlns:a16="http://schemas.microsoft.com/office/drawing/2014/main" id="{A8E38C1E-BA44-BF14-0961-BD19EEB3DFE3}"/>
                </a:ext>
              </a:extLst>
            </p:cNvPr>
            <p:cNvSpPr txBox="1"/>
            <p:nvPr/>
          </p:nvSpPr>
          <p:spPr>
            <a:xfrm>
              <a:off x="4308171" y="2371287"/>
              <a:ext cx="2187066" cy="392458"/>
            </a:xfrm>
            <a:prstGeom prst="rect">
              <a:avLst/>
            </a:prstGeom>
            <a:noFill/>
          </p:spPr>
          <p:txBody>
            <a:bodyPr wrap="square" rtlCol="0">
              <a:spAutoFit/>
            </a:bodyPr>
            <a:lstStyle/>
            <a:p>
              <a:r>
                <a:rPr lang="fr-FR" sz="300" b="1" dirty="0"/>
                <a:t>Constitutive Laws</a:t>
              </a:r>
              <a:endParaRPr lang="en-GB" sz="300" b="1" dirty="0"/>
            </a:p>
          </p:txBody>
        </p:sp>
      </p:grpSp>
      <p:pic>
        <p:nvPicPr>
          <p:cNvPr id="61" name="Graphic 60" descr="Computer with solid fill">
            <a:extLst>
              <a:ext uri="{FF2B5EF4-FFF2-40B4-BE49-F238E27FC236}">
                <a16:creationId xmlns:a16="http://schemas.microsoft.com/office/drawing/2014/main" id="{E28E4F32-C801-F6B7-3728-02BFE232FB5A}"/>
              </a:ext>
            </a:extLst>
          </p:cNvPr>
          <p:cNvPicPr>
            <a:picLocks noChangeAspect="1"/>
          </p:cNvPicPr>
          <p:nvPr/>
        </p:nvPicPr>
        <p:blipFill>
          <a:blip r:embed="rId12">
            <a:extLst>
              <a:ext uri="{96DAC541-7B7A-43D3-8B79-37D633B846F1}">
                <asvg:svgBlip xmlns:asvg="http://schemas.microsoft.com/office/drawing/2016/SVG/main" r:embed="rId13"/>
              </a:ext>
            </a:extLst>
          </a:blip>
          <a:srcRect r="33046"/>
          <a:stretch>
            <a:fillRect/>
          </a:stretch>
        </p:blipFill>
        <p:spPr>
          <a:xfrm>
            <a:off x="218704" y="2061365"/>
            <a:ext cx="2557570" cy="3819897"/>
          </a:xfrm>
          <a:prstGeom prst="rect">
            <a:avLst/>
          </a:prstGeom>
        </p:spPr>
      </p:pic>
      <p:pic>
        <p:nvPicPr>
          <p:cNvPr id="63" name="Picture 8" descr="An overview of the FEniCS Project — FEniCSx tutorial">
            <a:extLst>
              <a:ext uri="{FF2B5EF4-FFF2-40B4-BE49-F238E27FC236}">
                <a16:creationId xmlns:a16="http://schemas.microsoft.com/office/drawing/2014/main" id="{B0557C1E-A868-E6D5-9F75-9AE395F83D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5846" y="4683806"/>
            <a:ext cx="542107" cy="744387"/>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29CA06C6-FA94-A154-CBB5-0CCFE5684A49}"/>
              </a:ext>
            </a:extLst>
          </p:cNvPr>
          <p:cNvGrpSpPr/>
          <p:nvPr/>
        </p:nvGrpSpPr>
        <p:grpSpPr>
          <a:xfrm>
            <a:off x="2590494" y="1707253"/>
            <a:ext cx="2876920" cy="2057768"/>
            <a:chOff x="6166328" y="1896060"/>
            <a:chExt cx="2876920" cy="2057768"/>
          </a:xfrm>
        </p:grpSpPr>
        <p:grpSp>
          <p:nvGrpSpPr>
            <p:cNvPr id="66" name="Group 65">
              <a:extLst>
                <a:ext uri="{FF2B5EF4-FFF2-40B4-BE49-F238E27FC236}">
                  <a16:creationId xmlns:a16="http://schemas.microsoft.com/office/drawing/2014/main" id="{CBC5A7AF-AE41-1D4B-72C8-23A2470C5B0C}"/>
                </a:ext>
              </a:extLst>
            </p:cNvPr>
            <p:cNvGrpSpPr/>
            <p:nvPr/>
          </p:nvGrpSpPr>
          <p:grpSpPr>
            <a:xfrm>
              <a:off x="6166328" y="1896060"/>
              <a:ext cx="1440000" cy="1440000"/>
              <a:chOff x="7048470" y="719015"/>
              <a:chExt cx="1445912" cy="1454871"/>
            </a:xfrm>
          </p:grpSpPr>
          <p:pic>
            <p:nvPicPr>
              <p:cNvPr id="69" name="Image 9">
                <a:extLst>
                  <a:ext uri="{FF2B5EF4-FFF2-40B4-BE49-F238E27FC236}">
                    <a16:creationId xmlns:a16="http://schemas.microsoft.com/office/drawing/2014/main" id="{2E27B473-67CC-4D32-FA5A-E0F063225814}"/>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125" b="96484" l="1172" r="96094">
                            <a14:foregroundMark x1="79102" y1="83984" x2="30078" y2="88086"/>
                            <a14:foregroundMark x1="30078" y1="88086" x2="12109" y2="70508"/>
                            <a14:foregroundMark x1="12109" y1="70508" x2="3711" y2="43359"/>
                            <a14:foregroundMark x1="3711" y1="43359" x2="17773" y2="20898"/>
                            <a14:foregroundMark x1="17773" y1="20898" x2="38672" y2="8008"/>
                            <a14:foregroundMark x1="38672" y1="8008" x2="66016" y2="8789"/>
                            <a14:foregroundMark x1="66016" y1="8789" x2="89648" y2="26758"/>
                            <a14:foregroundMark x1="89648" y1="26758" x2="91797" y2="56641"/>
                            <a14:foregroundMark x1="91797" y1="56641" x2="71680" y2="85352"/>
                            <a14:foregroundMark x1="71680" y1="85352" x2="40625" y2="93750"/>
                            <a14:foregroundMark x1="40625" y1="93750" x2="27734" y2="88672"/>
                            <a14:foregroundMark x1="5664" y1="59961" x2="5664" y2="59961"/>
                            <a14:foregroundMark x1="1367" y1="51172" x2="1367" y2="51172"/>
                            <a14:foregroundMark x1="48633" y1="3125" x2="48633" y2="3125"/>
                            <a14:foregroundMark x1="96289" y1="42383" x2="96289" y2="42383"/>
                            <a14:foregroundMark x1="64844" y1="94336" x2="64844" y2="94336"/>
                            <a14:foregroundMark x1="50391" y1="96484" x2="50391" y2="96484"/>
                          </a14:backgroundRemoval>
                        </a14:imgEffect>
                      </a14:imgLayer>
                    </a14:imgProps>
                  </a:ext>
                  <a:ext uri="{28A0092B-C50C-407E-A947-70E740481C1C}">
                    <a14:useLocalDpi xmlns:a14="http://schemas.microsoft.com/office/drawing/2010/main" val="0"/>
                  </a:ext>
                </a:extLst>
              </a:blip>
              <a:stretch>
                <a:fillRect/>
              </a:stretch>
            </p:blipFill>
            <p:spPr>
              <a:xfrm>
                <a:off x="7059240" y="719015"/>
                <a:ext cx="1435142" cy="1435142"/>
              </a:xfrm>
              <a:prstGeom prst="rect">
                <a:avLst/>
              </a:prstGeom>
            </p:spPr>
          </p:pic>
          <p:sp>
            <p:nvSpPr>
              <p:cNvPr id="70" name="Oval 69">
                <a:extLst>
                  <a:ext uri="{FF2B5EF4-FFF2-40B4-BE49-F238E27FC236}">
                    <a16:creationId xmlns:a16="http://schemas.microsoft.com/office/drawing/2014/main" id="{9A53485A-0386-5BBB-6F07-3DC5169485C9}"/>
                  </a:ext>
                </a:extLst>
              </p:cNvPr>
              <p:cNvSpPr/>
              <p:nvPr/>
            </p:nvSpPr>
            <p:spPr>
              <a:xfrm>
                <a:off x="7048470" y="737486"/>
                <a:ext cx="1436400" cy="1436400"/>
              </a:xfrm>
              <a:prstGeom prst="ellipse">
                <a:avLst/>
              </a:prstGeom>
              <a:noFill/>
              <a:ln w="5715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7" name="Freeform: Shape 66">
              <a:extLst>
                <a:ext uri="{FF2B5EF4-FFF2-40B4-BE49-F238E27FC236}">
                  <a16:creationId xmlns:a16="http://schemas.microsoft.com/office/drawing/2014/main" id="{67953BA7-218F-FE7A-368D-EE4D54962F54}"/>
                </a:ext>
              </a:extLst>
            </p:cNvPr>
            <p:cNvSpPr/>
            <p:nvPr/>
          </p:nvSpPr>
          <p:spPr>
            <a:xfrm rot="1178836">
              <a:off x="7258407" y="2720789"/>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DCEAF7">
                <a:alpha val="70000"/>
              </a:srgbClr>
            </a:solid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CB6C81D7-7F31-54D4-8BB4-23752A370C1F}"/>
                </a:ext>
              </a:extLst>
            </p:cNvPr>
            <p:cNvSpPr/>
            <p:nvPr/>
          </p:nvSpPr>
          <p:spPr>
            <a:xfrm>
              <a:off x="7963248" y="2873828"/>
              <a:ext cx="1080000" cy="1080000"/>
            </a:xfrm>
            <a:prstGeom prst="ellipse">
              <a:avLst/>
            </a:prstGeom>
            <a:blipFill>
              <a:blip r:embed="rId17"/>
              <a:stretch>
                <a:fillRect/>
              </a:stretch>
            </a:blip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1" name="Group 70">
            <a:extLst>
              <a:ext uri="{FF2B5EF4-FFF2-40B4-BE49-F238E27FC236}">
                <a16:creationId xmlns:a16="http://schemas.microsoft.com/office/drawing/2014/main" id="{F2CD0874-4578-477C-F211-BEBC78A7F1B7}"/>
              </a:ext>
            </a:extLst>
          </p:cNvPr>
          <p:cNvGrpSpPr/>
          <p:nvPr/>
        </p:nvGrpSpPr>
        <p:grpSpPr>
          <a:xfrm>
            <a:off x="2590494" y="4177605"/>
            <a:ext cx="2876920" cy="1833249"/>
            <a:chOff x="6166328" y="4266747"/>
            <a:chExt cx="2876920" cy="1833249"/>
          </a:xfrm>
        </p:grpSpPr>
        <p:grpSp>
          <p:nvGrpSpPr>
            <p:cNvPr id="72" name="Group 71">
              <a:extLst>
                <a:ext uri="{FF2B5EF4-FFF2-40B4-BE49-F238E27FC236}">
                  <a16:creationId xmlns:a16="http://schemas.microsoft.com/office/drawing/2014/main" id="{2FF2F10F-A1BF-6C45-9A57-9043543C1F4E}"/>
                </a:ext>
              </a:extLst>
            </p:cNvPr>
            <p:cNvGrpSpPr/>
            <p:nvPr/>
          </p:nvGrpSpPr>
          <p:grpSpPr>
            <a:xfrm rot="5400000">
              <a:off x="6166328" y="4659996"/>
              <a:ext cx="1440000" cy="1440000"/>
              <a:chOff x="8012121" y="1808631"/>
              <a:chExt cx="1451270" cy="1439210"/>
            </a:xfrm>
          </p:grpSpPr>
          <p:pic>
            <p:nvPicPr>
              <p:cNvPr id="76" name="Image 8">
                <a:extLst>
                  <a:ext uri="{FF2B5EF4-FFF2-40B4-BE49-F238E27FC236}">
                    <a16:creationId xmlns:a16="http://schemas.microsoft.com/office/drawing/2014/main" id="{D18E4637-0518-C942-0CCF-E2B429D9FC69}"/>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2344" b="98633" l="1758" r="97461">
                            <a14:foregroundMark x1="81055" y1="87891" x2="43164" y2="94336"/>
                            <a14:foregroundMark x1="43164" y1="94336" x2="16602" y2="79688"/>
                            <a14:foregroundMark x1="16602" y1="79688" x2="7617" y2="48242"/>
                            <a14:foregroundMark x1="7617" y1="48242" x2="25391" y2="21680"/>
                            <a14:foregroundMark x1="25391" y1="21680" x2="53711" y2="5078"/>
                            <a14:foregroundMark x1="53711" y1="5078" x2="82031" y2="18555"/>
                            <a14:foregroundMark x1="82031" y1="18555" x2="92578" y2="49219"/>
                            <a14:foregroundMark x1="92578" y1="49219" x2="84570" y2="76563"/>
                            <a14:foregroundMark x1="84570" y1="76563" x2="81055" y2="80078"/>
                            <a14:foregroundMark x1="5078" y1="48047" x2="5078" y2="48047"/>
                            <a14:foregroundMark x1="1758" y1="48047" x2="1758" y2="48047"/>
                            <a14:foregroundMark x1="36914" y1="7422" x2="36914" y2="7422"/>
                            <a14:foregroundMark x1="50000" y1="2344" x2="50000" y2="2344"/>
                            <a14:foregroundMark x1="97656" y1="50781" x2="97656" y2="50781"/>
                            <a14:foregroundMark x1="51367" y1="98633" x2="51367" y2="98633"/>
                          </a14:backgroundRemoval>
                        </a14:imgEffect>
                      </a14:imgLayer>
                    </a14:imgProps>
                  </a:ext>
                  <a:ext uri="{28A0092B-C50C-407E-A947-70E740481C1C}">
                    <a14:useLocalDpi xmlns:a14="http://schemas.microsoft.com/office/drawing/2010/main" val="0"/>
                  </a:ext>
                </a:extLst>
              </a:blip>
              <a:stretch>
                <a:fillRect/>
              </a:stretch>
            </p:blipFill>
            <p:spPr>
              <a:xfrm>
                <a:off x="8026991" y="1811441"/>
                <a:ext cx="1436400" cy="1436400"/>
              </a:xfrm>
              <a:prstGeom prst="rect">
                <a:avLst/>
              </a:prstGeom>
            </p:spPr>
          </p:pic>
          <p:sp>
            <p:nvSpPr>
              <p:cNvPr id="77" name="Oval 76">
                <a:extLst>
                  <a:ext uri="{FF2B5EF4-FFF2-40B4-BE49-F238E27FC236}">
                    <a16:creationId xmlns:a16="http://schemas.microsoft.com/office/drawing/2014/main" id="{7EBF007E-8258-71DD-A161-0E3BA9F471C8}"/>
                  </a:ext>
                </a:extLst>
              </p:cNvPr>
              <p:cNvSpPr/>
              <p:nvPr/>
            </p:nvSpPr>
            <p:spPr>
              <a:xfrm>
                <a:off x="8012121" y="1808631"/>
                <a:ext cx="1436400" cy="1436400"/>
              </a:xfrm>
              <a:prstGeom prst="ellipse">
                <a:avLst/>
              </a:prstGeom>
              <a:noFill/>
              <a:ln w="57150">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4" name="Freeform: Shape 73">
              <a:extLst>
                <a:ext uri="{FF2B5EF4-FFF2-40B4-BE49-F238E27FC236}">
                  <a16:creationId xmlns:a16="http://schemas.microsoft.com/office/drawing/2014/main" id="{1DFC82D1-4EE4-5F6D-7BC9-A6362DED6A03}"/>
                </a:ext>
              </a:extLst>
            </p:cNvPr>
            <p:cNvSpPr/>
            <p:nvPr/>
          </p:nvSpPr>
          <p:spPr>
            <a:xfrm rot="19302727">
              <a:off x="7292309" y="4825163"/>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FFCCCC">
                <a:alpha val="70000"/>
              </a:srgbClr>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4A657947-FA25-A0C9-3615-BD74244D9A57}"/>
                </a:ext>
              </a:extLst>
            </p:cNvPr>
            <p:cNvSpPr/>
            <p:nvPr/>
          </p:nvSpPr>
          <p:spPr>
            <a:xfrm>
              <a:off x="7963248" y="4266747"/>
              <a:ext cx="1080000" cy="1080000"/>
            </a:xfrm>
            <a:prstGeom prst="ellipse">
              <a:avLst/>
            </a:prstGeom>
            <a:blipFill>
              <a:blip r:embed="rId20"/>
              <a:stretch>
                <a:fillRect/>
              </a:stretch>
            </a:blip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8" name="Picture 77">
            <a:extLst>
              <a:ext uri="{FF2B5EF4-FFF2-40B4-BE49-F238E27FC236}">
                <a16:creationId xmlns:a16="http://schemas.microsoft.com/office/drawing/2014/main" id="{3E63034D-03A5-D907-ACB9-82674D8506F7}"/>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560" r="5043"/>
                    </a14:imgEffect>
                  </a14:imgLayer>
                </a14:imgProps>
              </a:ext>
            </a:extLst>
          </a:blip>
          <a:srcRect r="94397"/>
          <a:stretch>
            <a:fillRect/>
          </a:stretch>
        </p:blipFill>
        <p:spPr>
          <a:xfrm>
            <a:off x="3631317" y="1595891"/>
            <a:ext cx="378776" cy="519569"/>
          </a:xfrm>
          <a:prstGeom prst="rect">
            <a:avLst/>
          </a:prstGeom>
        </p:spPr>
      </p:pic>
      <p:sp>
        <p:nvSpPr>
          <p:cNvPr id="88" name="TextBox 87">
            <a:extLst>
              <a:ext uri="{FF2B5EF4-FFF2-40B4-BE49-F238E27FC236}">
                <a16:creationId xmlns:a16="http://schemas.microsoft.com/office/drawing/2014/main" id="{0FA291B2-3688-704D-EB7F-D44FDE7DB2B0}"/>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
        <p:nvSpPr>
          <p:cNvPr id="89" name="Rectangle: Rounded Corners 88">
            <a:extLst>
              <a:ext uri="{FF2B5EF4-FFF2-40B4-BE49-F238E27FC236}">
                <a16:creationId xmlns:a16="http://schemas.microsoft.com/office/drawing/2014/main" id="{1CC84D17-EE13-A1C5-FF54-6BD1187E3CB4}"/>
              </a:ext>
            </a:extLst>
          </p:cNvPr>
          <p:cNvSpPr>
            <a:spLocks noChangeAspect="1"/>
          </p:cNvSpPr>
          <p:nvPr/>
        </p:nvSpPr>
        <p:spPr>
          <a:xfrm>
            <a:off x="6921798" y="2474857"/>
            <a:ext cx="4432001" cy="2505043"/>
          </a:xfrm>
          <a:prstGeom prst="roundRect">
            <a:avLst/>
          </a:prstGeom>
          <a:blipFill>
            <a:blip r:embed="rId2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EF34E9DF-43ED-FA07-7CD8-9272F6C4AC92}"/>
              </a:ext>
            </a:extLst>
          </p:cNvPr>
          <p:cNvSpPr txBox="1"/>
          <p:nvPr/>
        </p:nvSpPr>
        <p:spPr>
          <a:xfrm>
            <a:off x="7378848" y="2105525"/>
            <a:ext cx="3517900" cy="369332"/>
          </a:xfrm>
          <a:prstGeom prst="rect">
            <a:avLst/>
          </a:prstGeom>
          <a:noFill/>
        </p:spPr>
        <p:txBody>
          <a:bodyPr wrap="square" rtlCol="0">
            <a:spAutoFit/>
          </a:bodyPr>
          <a:lstStyle/>
          <a:p>
            <a:pPr algn="ctr"/>
            <a:r>
              <a:rPr lang="fr-FR" dirty="0" err="1"/>
              <a:t>Highly</a:t>
            </a:r>
            <a:r>
              <a:rPr lang="fr-FR" dirty="0"/>
              <a:t> </a:t>
            </a:r>
            <a:r>
              <a:rPr lang="fr-FR" dirty="0" err="1"/>
              <a:t>transferable</a:t>
            </a:r>
            <a:endParaRPr lang="fr-FR" dirty="0"/>
          </a:p>
        </p:txBody>
      </p:sp>
    </p:spTree>
    <p:extLst>
      <p:ext uri="{BB962C8B-B14F-4D97-AF65-F5344CB8AC3E}">
        <p14:creationId xmlns:p14="http://schemas.microsoft.com/office/powerpoint/2010/main" val="407487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F8C1-2223-FEAE-4879-128702AE1E64}"/>
              </a:ext>
            </a:extLst>
          </p:cNvPr>
          <p:cNvSpPr>
            <a:spLocks noGrp="1"/>
          </p:cNvSpPr>
          <p:nvPr>
            <p:ph type="title"/>
          </p:nvPr>
        </p:nvSpPr>
        <p:spPr/>
        <p:txBody>
          <a:bodyPr/>
          <a:lstStyle/>
          <a:p>
            <a:r>
              <a:rPr lang="fr-FR" dirty="0"/>
              <a:t>Pressure </a:t>
            </a:r>
            <a:r>
              <a:rPr lang="fr-FR" dirty="0" err="1"/>
              <a:t>ulcers</a:t>
            </a:r>
            <a:r>
              <a:rPr lang="fr-FR" dirty="0"/>
              <a:t> 	</a:t>
            </a:r>
            <a:endParaRPr lang="en-GB" dirty="0"/>
          </a:p>
        </p:txBody>
      </p:sp>
      <p:pic>
        <p:nvPicPr>
          <p:cNvPr id="8" name="Picture Placeholder 7" descr="Books with solid fill">
            <a:extLst>
              <a:ext uri="{FF2B5EF4-FFF2-40B4-BE49-F238E27FC236}">
                <a16:creationId xmlns:a16="http://schemas.microsoft.com/office/drawing/2014/main" id="{FA59455C-C2A3-1AD2-5801-CFC450EAEB53}"/>
              </a:ext>
            </a:extLst>
          </p:cNvPr>
          <p:cNvPicPr>
            <a:picLocks noGrp="1" noChangeAspect="1"/>
          </p:cNvPicPr>
          <p:nvPr>
            <p:ph type="pic" sz="quarter" idx="13"/>
          </p:nvPr>
        </p:nvPicPr>
        <p:blipFill>
          <a:blip r:embed="rId3">
            <a:duotone>
              <a:schemeClr val="accent1">
                <a:shade val="45000"/>
                <a:satMod val="135000"/>
              </a:schemeClr>
              <a:prstClr val="white"/>
            </a:duotone>
            <a:lum contrast="-20000"/>
            <a:extLst>
              <a:ext uri="{96DAC541-7B7A-43D3-8B79-37D633B846F1}">
                <asvg:svgBlip xmlns:asvg="http://schemas.microsoft.com/office/drawing/2016/SVG/main" r:embed="rId4"/>
              </a:ext>
            </a:extLst>
          </a:blip>
          <a:srcRect/>
          <a:stretch>
            <a:fillRect/>
          </a:stretch>
        </p:blipFill>
        <p:spPr/>
      </p:pic>
      <p:sp>
        <p:nvSpPr>
          <p:cNvPr id="4" name="Date Placeholder 3">
            <a:extLst>
              <a:ext uri="{FF2B5EF4-FFF2-40B4-BE49-F238E27FC236}">
                <a16:creationId xmlns:a16="http://schemas.microsoft.com/office/drawing/2014/main" id="{B3A6814A-E2B5-0FC4-B4B6-B697F90207AD}"/>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5" name="Footer Placeholder 4">
            <a:extLst>
              <a:ext uri="{FF2B5EF4-FFF2-40B4-BE49-F238E27FC236}">
                <a16:creationId xmlns:a16="http://schemas.microsoft.com/office/drawing/2014/main" id="{BB85E298-3351-9EC4-BEE7-2BC167CA8BBE}"/>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6" name="Slide Number Placeholder 5">
            <a:extLst>
              <a:ext uri="{FF2B5EF4-FFF2-40B4-BE49-F238E27FC236}">
                <a16:creationId xmlns:a16="http://schemas.microsoft.com/office/drawing/2014/main" id="{CC72E81E-0545-37C9-44C9-F7239937F28C}"/>
              </a:ext>
            </a:extLst>
          </p:cNvPr>
          <p:cNvSpPr>
            <a:spLocks noGrp="1"/>
          </p:cNvSpPr>
          <p:nvPr>
            <p:ph type="sldNum" sz="quarter" idx="12"/>
          </p:nvPr>
        </p:nvSpPr>
        <p:spPr/>
        <p:txBody>
          <a:bodyPr/>
          <a:lstStyle/>
          <a:p>
            <a:fld id="{1C96B271-48F2-4EBC-90C1-CA6B138C6EC9}" type="slidenum">
              <a:rPr lang="fr-FR" smtClean="0"/>
              <a:pPr/>
              <a:t>2</a:t>
            </a:fld>
            <a:endParaRPr lang="fr-FR">
              <a:latin typeface="Bahnschrift Light" panose="020B0502040204020203" pitchFamily="34" charset="0"/>
            </a:endParaRPr>
          </a:p>
        </p:txBody>
      </p:sp>
      <p:grpSp>
        <p:nvGrpSpPr>
          <p:cNvPr id="99" name="Group 98">
            <a:extLst>
              <a:ext uri="{FF2B5EF4-FFF2-40B4-BE49-F238E27FC236}">
                <a16:creationId xmlns:a16="http://schemas.microsoft.com/office/drawing/2014/main" id="{0987D474-0537-6D1F-654D-451671C3FC4A}"/>
              </a:ext>
            </a:extLst>
          </p:cNvPr>
          <p:cNvGrpSpPr/>
          <p:nvPr/>
        </p:nvGrpSpPr>
        <p:grpSpPr>
          <a:xfrm>
            <a:off x="1162795" y="1859436"/>
            <a:ext cx="4156521" cy="4026026"/>
            <a:chOff x="375855" y="1859436"/>
            <a:chExt cx="4156521" cy="4026026"/>
          </a:xfrm>
        </p:grpSpPr>
        <p:pic>
          <p:nvPicPr>
            <p:cNvPr id="9" name="Image 5">
              <a:extLst>
                <a:ext uri="{FF2B5EF4-FFF2-40B4-BE49-F238E27FC236}">
                  <a16:creationId xmlns:a16="http://schemas.microsoft.com/office/drawing/2014/main" id="{70552400-AEE2-5421-24D9-634E60F2E0C4}"/>
                </a:ext>
              </a:extLst>
            </p:cNvPr>
            <p:cNvPicPr>
              <a:picLocks noChangeAspect="1"/>
            </p:cNvPicPr>
            <p:nvPr/>
          </p:nvPicPr>
          <p:blipFill>
            <a:blip r:embed="rId5">
              <a:extLst>
                <a:ext uri="{28A0092B-C50C-407E-A947-70E740481C1C}">
                  <a14:useLocalDpi xmlns:a14="http://schemas.microsoft.com/office/drawing/2010/main" val="0"/>
                </a:ext>
              </a:extLst>
            </a:blip>
            <a:srcRect l="52373" t="11269" r="2893" b="19918"/>
            <a:stretch>
              <a:fillRect/>
            </a:stretch>
          </p:blipFill>
          <p:spPr>
            <a:xfrm>
              <a:off x="923544" y="3736621"/>
              <a:ext cx="3590544" cy="2148841"/>
            </a:xfrm>
            <a:prstGeom prst="rect">
              <a:avLst/>
            </a:prstGeom>
          </p:spPr>
        </p:pic>
        <p:pic>
          <p:nvPicPr>
            <p:cNvPr id="10" name="Image 5">
              <a:extLst>
                <a:ext uri="{FF2B5EF4-FFF2-40B4-BE49-F238E27FC236}">
                  <a16:creationId xmlns:a16="http://schemas.microsoft.com/office/drawing/2014/main" id="{954CC525-475A-01D2-8198-D596048B5C75}"/>
                </a:ext>
              </a:extLst>
            </p:cNvPr>
            <p:cNvPicPr>
              <a:picLocks noChangeAspect="1"/>
            </p:cNvPicPr>
            <p:nvPr/>
          </p:nvPicPr>
          <p:blipFill>
            <a:blip r:embed="rId5">
              <a:extLst>
                <a:ext uri="{28A0092B-C50C-407E-A947-70E740481C1C}">
                  <a14:useLocalDpi xmlns:a14="http://schemas.microsoft.com/office/drawing/2010/main" val="0"/>
                </a:ext>
              </a:extLst>
            </a:blip>
            <a:srcRect l="4001" t="13905" r="49973" b="21090"/>
            <a:stretch>
              <a:fillRect/>
            </a:stretch>
          </p:blipFill>
          <p:spPr>
            <a:xfrm>
              <a:off x="838200" y="1859436"/>
              <a:ext cx="3694176" cy="2029969"/>
            </a:xfrm>
            <a:prstGeom prst="rect">
              <a:avLst/>
            </a:prstGeom>
          </p:spPr>
        </p:pic>
        <p:pic>
          <p:nvPicPr>
            <p:cNvPr id="11" name="Image 5">
              <a:extLst>
                <a:ext uri="{FF2B5EF4-FFF2-40B4-BE49-F238E27FC236}">
                  <a16:creationId xmlns:a16="http://schemas.microsoft.com/office/drawing/2014/main" id="{5659E506-EE3C-F3E6-BB94-C0E417A774E7}"/>
                </a:ext>
              </a:extLst>
            </p:cNvPr>
            <p:cNvPicPr>
              <a:picLocks noChangeAspect="1"/>
            </p:cNvPicPr>
            <p:nvPr/>
          </p:nvPicPr>
          <p:blipFill>
            <a:blip r:embed="rId5">
              <a:extLst>
                <a:ext uri="{28A0092B-C50C-407E-A947-70E740481C1C}">
                  <a14:useLocalDpi xmlns:a14="http://schemas.microsoft.com/office/drawing/2010/main" val="0"/>
                </a:ext>
              </a:extLst>
            </a:blip>
            <a:srcRect t="82424" r="74057"/>
            <a:stretch>
              <a:fillRect/>
            </a:stretch>
          </p:blipFill>
          <p:spPr>
            <a:xfrm rot="16200000">
              <a:off x="-390860" y="3735233"/>
              <a:ext cx="2082292" cy="548861"/>
            </a:xfrm>
            <a:prstGeom prst="rect">
              <a:avLst/>
            </a:prstGeom>
          </p:spPr>
        </p:pic>
      </p:grpSp>
      <p:grpSp>
        <p:nvGrpSpPr>
          <p:cNvPr id="92" name="Group 91">
            <a:extLst>
              <a:ext uri="{FF2B5EF4-FFF2-40B4-BE49-F238E27FC236}">
                <a16:creationId xmlns:a16="http://schemas.microsoft.com/office/drawing/2014/main" id="{5255D9BD-2362-51AC-74DD-C2501298EA23}"/>
              </a:ext>
            </a:extLst>
          </p:cNvPr>
          <p:cNvGrpSpPr/>
          <p:nvPr/>
        </p:nvGrpSpPr>
        <p:grpSpPr>
          <a:xfrm>
            <a:off x="6433230" y="2096646"/>
            <a:ext cx="4456188" cy="1151988"/>
            <a:chOff x="5743297" y="1134649"/>
            <a:chExt cx="4456188" cy="1151988"/>
          </a:xfrm>
        </p:grpSpPr>
        <p:sp>
          <p:nvSpPr>
            <p:cNvPr id="91" name="Rectangle: Rounded Corners 90">
              <a:extLst>
                <a:ext uri="{FF2B5EF4-FFF2-40B4-BE49-F238E27FC236}">
                  <a16:creationId xmlns:a16="http://schemas.microsoft.com/office/drawing/2014/main" id="{EEB0769E-E38D-4115-E9CF-A447B89EC3E5}"/>
                </a:ext>
              </a:extLst>
            </p:cNvPr>
            <p:cNvSpPr/>
            <p:nvPr/>
          </p:nvSpPr>
          <p:spPr>
            <a:xfrm>
              <a:off x="5743297" y="1134649"/>
              <a:ext cx="4456188" cy="1151988"/>
            </a:xfrm>
            <a:prstGeom prst="roundRect">
              <a:avLst/>
            </a:prstGeom>
            <a:solidFill>
              <a:srgbClr val="DDDAC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phic 18" descr="Sleep with solid fill">
              <a:extLst>
                <a:ext uri="{FF2B5EF4-FFF2-40B4-BE49-F238E27FC236}">
                  <a16:creationId xmlns:a16="http://schemas.microsoft.com/office/drawing/2014/main" id="{30652BA9-C6D2-77C1-F5FF-5401E7A22F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4853" y="1350643"/>
              <a:ext cx="720000" cy="720000"/>
            </a:xfrm>
            <a:prstGeom prst="rect">
              <a:avLst/>
            </a:prstGeom>
          </p:spPr>
        </p:pic>
        <p:pic>
          <p:nvPicPr>
            <p:cNvPr id="21" name="Graphic 20" descr="Universal access with solid fill">
              <a:extLst>
                <a:ext uri="{FF2B5EF4-FFF2-40B4-BE49-F238E27FC236}">
                  <a16:creationId xmlns:a16="http://schemas.microsoft.com/office/drawing/2014/main" id="{22F3CA22-25E1-D3BE-5DA5-D4657727DEEC}"/>
                </a:ext>
              </a:extLst>
            </p:cNvPr>
            <p:cNvPicPr>
              <a:picLocks noChangeAspect="1"/>
            </p:cNvPicPr>
            <p:nvPr/>
          </p:nvPicPr>
          <p:blipFill>
            <a:blip r:embed="rId8">
              <a:extLst>
                <a:ext uri="{96DAC541-7B7A-43D3-8B79-37D633B846F1}">
                  <asvg:svgBlip xmlns:asvg="http://schemas.microsoft.com/office/drawing/2016/SVG/main" r:embed="rId9"/>
                </a:ext>
              </a:extLst>
            </a:blip>
            <a:srcRect l="54166" t="19723" r="-2389" b="15199"/>
            <a:stretch>
              <a:fillRect/>
            </a:stretch>
          </p:blipFill>
          <p:spPr>
            <a:xfrm>
              <a:off x="8232559" y="1350643"/>
              <a:ext cx="533516" cy="720000"/>
            </a:xfrm>
            <a:prstGeom prst="rect">
              <a:avLst/>
            </a:prstGeom>
          </p:spPr>
        </p:pic>
        <p:pic>
          <p:nvPicPr>
            <p:cNvPr id="25" name="Graphic 24" descr="Clock with solid fill">
              <a:extLst>
                <a:ext uri="{FF2B5EF4-FFF2-40B4-BE49-F238E27FC236}">
                  <a16:creationId xmlns:a16="http://schemas.microsoft.com/office/drawing/2014/main" id="{924C080D-16BE-1561-56D9-A27728D504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3224" y="1350643"/>
              <a:ext cx="720000" cy="720000"/>
            </a:xfrm>
            <a:prstGeom prst="rect">
              <a:avLst/>
            </a:prstGeom>
          </p:spPr>
        </p:pic>
        <p:pic>
          <p:nvPicPr>
            <p:cNvPr id="53" name="Picture 52">
              <a:extLst>
                <a:ext uri="{FF2B5EF4-FFF2-40B4-BE49-F238E27FC236}">
                  <a16:creationId xmlns:a16="http://schemas.microsoft.com/office/drawing/2014/main" id="{83E8C2CE-4159-776D-0F0E-AEE99B13C029}"/>
                </a:ext>
              </a:extLst>
            </p:cNvPr>
            <p:cNvPicPr>
              <a:picLocks noChangeAspect="1"/>
            </p:cNvPicPr>
            <p:nvPr/>
          </p:nvPicPr>
          <p:blipFill>
            <a:blip r:embed="rId12">
              <a:duotone>
                <a:schemeClr val="accent1">
                  <a:shade val="45000"/>
                  <a:satMod val="135000"/>
                </a:schemeClr>
                <a:prstClr val="white"/>
              </a:duotone>
              <a:alphaModFix amt="80000"/>
              <a:extLst>
                <a:ext uri="{BEBA8EAE-BF5A-486C-A8C5-ECC9F3942E4B}">
                  <a14:imgProps xmlns:a14="http://schemas.microsoft.com/office/drawing/2010/main">
                    <a14:imgLayer r:embed="rId13">
                      <a14:imgEffect>
                        <a14:backgroundRemoval t="6742" b="92697" l="9184" r="89796">
                          <a14:foregroundMark x1="58163" y1="85955" x2="58163" y2="85955"/>
                          <a14:foregroundMark x1="38776" y1="93258" x2="38776" y2="93258"/>
                          <a14:foregroundMark x1="47959" y1="6742" x2="47959" y2="6742"/>
                          <a14:foregroundMark x1="72449" y1="90449" x2="72449" y2="90449"/>
                        </a14:backgroundRemoval>
                      </a14:imgEffect>
                      <a14:imgEffect>
                        <a14:sharpenSoften amount="100000"/>
                      </a14:imgEffect>
                      <a14:imgEffect>
                        <a14:colorTemperature colorTemp="4700"/>
                      </a14:imgEffect>
                      <a14:imgEffect>
                        <a14:brightnessContrast bright="-100000" contrast="100000"/>
                      </a14:imgEffect>
                    </a14:imgLayer>
                  </a14:imgProps>
                </a:ext>
              </a:extLst>
            </a:blip>
            <a:stretch>
              <a:fillRect/>
            </a:stretch>
          </p:blipFill>
          <p:spPr>
            <a:xfrm>
              <a:off x="9323781" y="1350643"/>
              <a:ext cx="396406" cy="720000"/>
            </a:xfrm>
            <a:prstGeom prst="rect">
              <a:avLst/>
            </a:prstGeom>
          </p:spPr>
        </p:pic>
      </p:grpSp>
      <p:grpSp>
        <p:nvGrpSpPr>
          <p:cNvPr id="97" name="Group 96">
            <a:extLst>
              <a:ext uri="{FF2B5EF4-FFF2-40B4-BE49-F238E27FC236}">
                <a16:creationId xmlns:a16="http://schemas.microsoft.com/office/drawing/2014/main" id="{72283709-B3B3-D34A-CF12-64F994CA3977}"/>
              </a:ext>
            </a:extLst>
          </p:cNvPr>
          <p:cNvGrpSpPr/>
          <p:nvPr/>
        </p:nvGrpSpPr>
        <p:grpSpPr>
          <a:xfrm>
            <a:off x="6433230" y="4496264"/>
            <a:ext cx="4560059" cy="1151988"/>
            <a:chOff x="5743297" y="3534267"/>
            <a:chExt cx="4560059" cy="1151988"/>
          </a:xfrm>
        </p:grpSpPr>
        <p:sp>
          <p:nvSpPr>
            <p:cNvPr id="94" name="Rectangle: Rounded Corners 93">
              <a:extLst>
                <a:ext uri="{FF2B5EF4-FFF2-40B4-BE49-F238E27FC236}">
                  <a16:creationId xmlns:a16="http://schemas.microsoft.com/office/drawing/2014/main" id="{1832A896-09FC-AF3B-684F-AEB78DD5FE63}"/>
                </a:ext>
              </a:extLst>
            </p:cNvPr>
            <p:cNvSpPr/>
            <p:nvPr/>
          </p:nvSpPr>
          <p:spPr>
            <a:xfrm>
              <a:off x="5743297" y="3534267"/>
              <a:ext cx="4456188" cy="1151988"/>
            </a:xfrm>
            <a:prstGeom prst="roundRect">
              <a:avLst/>
            </a:prstGeom>
            <a:solidFill>
              <a:srgbClr val="DDDAC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5" name="Graphic 54" descr="Bank with solid fill">
              <a:extLst>
                <a:ext uri="{FF2B5EF4-FFF2-40B4-BE49-F238E27FC236}">
                  <a16:creationId xmlns:a16="http://schemas.microsoft.com/office/drawing/2014/main" id="{6DE635AA-04BE-2EA9-65E2-180ED5A055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49397" y="3750261"/>
              <a:ext cx="720000" cy="720000"/>
            </a:xfrm>
            <a:prstGeom prst="rect">
              <a:avLst/>
            </a:prstGeom>
          </p:spPr>
        </p:pic>
        <p:sp>
          <p:nvSpPr>
            <p:cNvPr id="56" name="Title 1">
              <a:extLst>
                <a:ext uri="{FF2B5EF4-FFF2-40B4-BE49-F238E27FC236}">
                  <a16:creationId xmlns:a16="http://schemas.microsoft.com/office/drawing/2014/main" id="{ADBFF9EE-FE3C-3B7C-F466-B13025A7692C}"/>
                </a:ext>
              </a:extLst>
            </p:cNvPr>
            <p:cNvSpPr txBox="1">
              <a:spLocks/>
            </p:cNvSpPr>
            <p:nvPr/>
          </p:nvSpPr>
          <p:spPr>
            <a:xfrm>
              <a:off x="7305012" y="3655465"/>
              <a:ext cx="1723122" cy="9095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a:lstStyle>
            <a:p>
              <a:r>
                <a:rPr lang="fr-FR" b="1" dirty="0">
                  <a:solidFill>
                    <a:srgbClr val="336B85"/>
                  </a:solidFill>
                </a:rPr>
                <a:t>€€€€€€</a:t>
              </a:r>
              <a:endParaRPr lang="en-GB" b="1" dirty="0">
                <a:solidFill>
                  <a:srgbClr val="336B85"/>
                </a:solidFill>
              </a:endParaRPr>
            </a:p>
          </p:txBody>
        </p:sp>
        <p:sp>
          <p:nvSpPr>
            <p:cNvPr id="67" name="TextBox 66">
              <a:extLst>
                <a:ext uri="{FF2B5EF4-FFF2-40B4-BE49-F238E27FC236}">
                  <a16:creationId xmlns:a16="http://schemas.microsoft.com/office/drawing/2014/main" id="{239C806D-352E-DB42-D1AC-66551FE6B1C8}"/>
                </a:ext>
              </a:extLst>
            </p:cNvPr>
            <p:cNvSpPr txBox="1"/>
            <p:nvPr/>
          </p:nvSpPr>
          <p:spPr>
            <a:xfrm>
              <a:off x="8681339" y="4470811"/>
              <a:ext cx="1622017" cy="215444"/>
            </a:xfrm>
            <a:prstGeom prst="rect">
              <a:avLst/>
            </a:prstGeom>
            <a:noFill/>
          </p:spPr>
          <p:txBody>
            <a:bodyPr wrap="square">
              <a:spAutoFit/>
            </a:bodyPr>
            <a:lstStyle>
              <a:defPPr>
                <a:defRPr lang="fr-FR"/>
              </a:defPPr>
              <a:lvl1pPr>
                <a:defRPr sz="800" b="0" i="0" u="none" strike="noStrike" baseline="0">
                  <a:latin typeface="LMSans8-Regular"/>
                </a:defRPr>
              </a:lvl1pPr>
            </a:lstStyle>
            <a:p>
              <a:r>
                <a:rPr lang="en-GB" dirty="0"/>
                <a:t>[Padula and </a:t>
              </a:r>
              <a:r>
                <a:rPr lang="en-GB" dirty="0" err="1"/>
                <a:t>Delarmente</a:t>
              </a:r>
              <a:r>
                <a:rPr lang="en-GB" dirty="0"/>
                <a:t> 2019]</a:t>
              </a:r>
            </a:p>
          </p:txBody>
        </p:sp>
      </p:grpSp>
      <p:grpSp>
        <p:nvGrpSpPr>
          <p:cNvPr id="93" name="Group 92">
            <a:extLst>
              <a:ext uri="{FF2B5EF4-FFF2-40B4-BE49-F238E27FC236}">
                <a16:creationId xmlns:a16="http://schemas.microsoft.com/office/drawing/2014/main" id="{27E3AC1F-8AA5-C1A1-BEE2-A44FBC749DC2}"/>
              </a:ext>
            </a:extLst>
          </p:cNvPr>
          <p:cNvGrpSpPr/>
          <p:nvPr/>
        </p:nvGrpSpPr>
        <p:grpSpPr>
          <a:xfrm>
            <a:off x="6433230" y="3277153"/>
            <a:ext cx="4595975" cy="1172120"/>
            <a:chOff x="5764137" y="2475838"/>
            <a:chExt cx="4595975" cy="1172120"/>
          </a:xfrm>
        </p:grpSpPr>
        <p:sp>
          <p:nvSpPr>
            <p:cNvPr id="84" name="Rectangle: Rounded Corners 83">
              <a:extLst>
                <a:ext uri="{FF2B5EF4-FFF2-40B4-BE49-F238E27FC236}">
                  <a16:creationId xmlns:a16="http://schemas.microsoft.com/office/drawing/2014/main" id="{FC67FB4E-3EF5-C6FA-3145-0D4B2FCF59A5}"/>
                </a:ext>
              </a:extLst>
            </p:cNvPr>
            <p:cNvSpPr/>
            <p:nvPr/>
          </p:nvSpPr>
          <p:spPr>
            <a:xfrm>
              <a:off x="5764137" y="2495970"/>
              <a:ext cx="4456188" cy="1151988"/>
            </a:xfrm>
            <a:prstGeom prst="roundRect">
              <a:avLst/>
            </a:prstGeom>
            <a:solidFill>
              <a:srgbClr val="DDDAC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3" name="Group 62">
              <a:extLst>
                <a:ext uri="{FF2B5EF4-FFF2-40B4-BE49-F238E27FC236}">
                  <a16:creationId xmlns:a16="http://schemas.microsoft.com/office/drawing/2014/main" id="{7C899D86-F8E0-07CC-9611-87FD614D40B0}"/>
                </a:ext>
              </a:extLst>
            </p:cNvPr>
            <p:cNvGrpSpPr>
              <a:grpSpLocks noChangeAspect="1"/>
            </p:cNvGrpSpPr>
            <p:nvPr/>
          </p:nvGrpSpPr>
          <p:grpSpPr>
            <a:xfrm>
              <a:off x="5804029" y="2711964"/>
              <a:ext cx="813806" cy="720000"/>
              <a:chOff x="6436995" y="3281455"/>
              <a:chExt cx="914400" cy="808999"/>
            </a:xfrm>
          </p:grpSpPr>
          <p:pic>
            <p:nvPicPr>
              <p:cNvPr id="61" name="Graphic 60" descr="Schoolhouse with solid fill">
                <a:extLst>
                  <a:ext uri="{FF2B5EF4-FFF2-40B4-BE49-F238E27FC236}">
                    <a16:creationId xmlns:a16="http://schemas.microsoft.com/office/drawing/2014/main" id="{3F2C662F-EA69-C28A-B4B9-28D3919E8065}"/>
                  </a:ext>
                </a:extLst>
              </p:cNvPr>
              <p:cNvPicPr>
                <a:picLocks noChangeAspect="1"/>
              </p:cNvPicPr>
              <p:nvPr/>
            </p:nvPicPr>
            <p:blipFill>
              <a:blip r:embed="rId16">
                <a:extLst>
                  <a:ext uri="{96DAC541-7B7A-43D3-8B79-37D633B846F1}">
                    <asvg:svgBlip xmlns:asvg="http://schemas.microsoft.com/office/drawing/2016/SVG/main" r:embed="rId17"/>
                  </a:ext>
                </a:extLst>
              </a:blip>
              <a:srcRect t="11527"/>
              <a:stretch>
                <a:fillRect/>
              </a:stretch>
            </p:blipFill>
            <p:spPr>
              <a:xfrm>
                <a:off x="6436995" y="3281455"/>
                <a:ext cx="914400" cy="808999"/>
              </a:xfrm>
              <a:prstGeom prst="rect">
                <a:avLst/>
              </a:prstGeom>
            </p:spPr>
          </p:pic>
          <p:pic>
            <p:nvPicPr>
              <p:cNvPr id="62" name="Graphic 61" descr="Medical with solid fill">
                <a:extLst>
                  <a:ext uri="{FF2B5EF4-FFF2-40B4-BE49-F238E27FC236}">
                    <a16:creationId xmlns:a16="http://schemas.microsoft.com/office/drawing/2014/main" id="{1881D02B-6DD5-DFC4-8671-148057D1B6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76272" y="3453366"/>
                <a:ext cx="252000" cy="252000"/>
              </a:xfrm>
              <a:prstGeom prst="rect">
                <a:avLst/>
              </a:prstGeom>
            </p:spPr>
          </p:pic>
        </p:grpSp>
        <p:sp>
          <p:nvSpPr>
            <p:cNvPr id="69" name="TextBox 68">
              <a:extLst>
                <a:ext uri="{FF2B5EF4-FFF2-40B4-BE49-F238E27FC236}">
                  <a16:creationId xmlns:a16="http://schemas.microsoft.com/office/drawing/2014/main" id="{60834D14-9754-4CBE-6FE0-0444735EA31A}"/>
                </a:ext>
              </a:extLst>
            </p:cNvPr>
            <p:cNvSpPr txBox="1"/>
            <p:nvPr/>
          </p:nvSpPr>
          <p:spPr>
            <a:xfrm>
              <a:off x="8708222" y="3421815"/>
              <a:ext cx="1651890" cy="215444"/>
            </a:xfrm>
            <a:prstGeom prst="rect">
              <a:avLst/>
            </a:prstGeom>
            <a:noFill/>
          </p:spPr>
          <p:txBody>
            <a:bodyPr wrap="square">
              <a:spAutoFit/>
            </a:bodyPr>
            <a:lstStyle>
              <a:defPPr>
                <a:defRPr lang="fr-FR"/>
              </a:defPPr>
              <a:lvl1pPr>
                <a:defRPr sz="800" b="0" i="0" u="none" strike="noStrike" baseline="0">
                  <a:latin typeface="LMSans8-Regular"/>
                </a:defRPr>
              </a:lvl1pPr>
            </a:lstStyle>
            <a:p>
              <a:r>
                <a:rPr lang="it-IT" dirty="0"/>
                <a:t>[Ayello 2008; Parvizi et al. </a:t>
              </a:r>
              <a:r>
                <a:rPr lang="en-GB" dirty="0"/>
                <a:t>2023]</a:t>
              </a:r>
            </a:p>
          </p:txBody>
        </p:sp>
        <p:sp>
          <p:nvSpPr>
            <p:cNvPr id="71" name="TextBox 70">
              <a:extLst>
                <a:ext uri="{FF2B5EF4-FFF2-40B4-BE49-F238E27FC236}">
                  <a16:creationId xmlns:a16="http://schemas.microsoft.com/office/drawing/2014/main" id="{6BD9CF4A-595C-D5FC-A300-1DE705887676}"/>
                </a:ext>
              </a:extLst>
            </p:cNvPr>
            <p:cNvSpPr txBox="1"/>
            <p:nvPr/>
          </p:nvSpPr>
          <p:spPr>
            <a:xfrm>
              <a:off x="7428420" y="3432514"/>
              <a:ext cx="1390741" cy="215444"/>
            </a:xfrm>
            <a:prstGeom prst="rect">
              <a:avLst/>
            </a:prstGeom>
            <a:noFill/>
          </p:spPr>
          <p:txBody>
            <a:bodyPr wrap="square">
              <a:spAutoFit/>
            </a:bodyPr>
            <a:lstStyle/>
            <a:p>
              <a:r>
                <a:rPr lang="en-GB" sz="800" b="0" i="0" u="none" strike="noStrike" baseline="0" dirty="0">
                  <a:latin typeface="LMSans8-Regular"/>
                </a:rPr>
                <a:t>[</a:t>
              </a:r>
              <a:r>
                <a:rPr lang="en-GB" sz="800" b="0" i="0" u="none" strike="noStrike" baseline="0" dirty="0" err="1">
                  <a:latin typeface="LMSans8-Regular"/>
                </a:rPr>
                <a:t>Vanderwee</a:t>
              </a:r>
              <a:r>
                <a:rPr lang="en-GB" sz="800" b="0" i="0" u="none" strike="noStrike" baseline="0" dirty="0">
                  <a:latin typeface="LMSans8-Regular"/>
                </a:rPr>
                <a:t> et al., 2007]</a:t>
              </a:r>
              <a:endParaRPr lang="en-GB" dirty="0"/>
            </a:p>
          </p:txBody>
        </p:sp>
        <p:grpSp>
          <p:nvGrpSpPr>
            <p:cNvPr id="74" name="Group 73">
              <a:extLst>
                <a:ext uri="{FF2B5EF4-FFF2-40B4-BE49-F238E27FC236}">
                  <a16:creationId xmlns:a16="http://schemas.microsoft.com/office/drawing/2014/main" id="{124C5364-0BB0-E9DF-7DA7-3B2CB41875C1}"/>
                </a:ext>
              </a:extLst>
            </p:cNvPr>
            <p:cNvGrpSpPr>
              <a:grpSpLocks noChangeAspect="1"/>
            </p:cNvGrpSpPr>
            <p:nvPr/>
          </p:nvGrpSpPr>
          <p:grpSpPr>
            <a:xfrm>
              <a:off x="6955757" y="2711964"/>
              <a:ext cx="1018284" cy="720000"/>
              <a:chOff x="6876788" y="2559318"/>
              <a:chExt cx="1516583" cy="1072333"/>
            </a:xfrm>
          </p:grpSpPr>
          <p:pic>
            <p:nvPicPr>
              <p:cNvPr id="39" name="Graphic 38" descr="Man with solid fill">
                <a:extLst>
                  <a:ext uri="{FF2B5EF4-FFF2-40B4-BE49-F238E27FC236}">
                    <a16:creationId xmlns:a16="http://schemas.microsoft.com/office/drawing/2014/main" id="{052B34B4-2750-0F63-B3CA-FD5E0D22F74D}"/>
                  </a:ext>
                </a:extLst>
              </p:cNvPr>
              <p:cNvPicPr>
                <a:picLocks noChangeAspect="1"/>
              </p:cNvPicPr>
              <p:nvPr/>
            </p:nvPicPr>
            <p:blipFill>
              <a:blip r:embed="rId20">
                <a:extLst>
                  <a:ext uri="{96DAC541-7B7A-43D3-8B79-37D633B846F1}">
                    <asvg:svgBlip xmlns:asvg="http://schemas.microsoft.com/office/drawing/2016/SVG/main" r:embed="rId21"/>
                  </a:ext>
                </a:extLst>
              </a:blip>
              <a:srcRect l="28743" r="26051"/>
              <a:stretch>
                <a:fillRect/>
              </a:stretch>
            </p:blipFill>
            <p:spPr>
              <a:xfrm>
                <a:off x="7431592" y="2559318"/>
                <a:ext cx="439397" cy="972000"/>
              </a:xfrm>
              <a:prstGeom prst="rect">
                <a:avLst/>
              </a:prstGeom>
            </p:spPr>
          </p:pic>
          <p:pic>
            <p:nvPicPr>
              <p:cNvPr id="43" name="Graphic 42" descr="Woman with solid fill">
                <a:extLst>
                  <a:ext uri="{FF2B5EF4-FFF2-40B4-BE49-F238E27FC236}">
                    <a16:creationId xmlns:a16="http://schemas.microsoft.com/office/drawing/2014/main" id="{72CF984C-9EE4-C55F-652B-A7024F104144}"/>
                  </a:ext>
                </a:extLst>
              </p:cNvPr>
              <p:cNvPicPr>
                <a:picLocks noChangeAspect="1"/>
              </p:cNvPicPr>
              <p:nvPr/>
            </p:nvPicPr>
            <p:blipFill>
              <a:blip r:embed="rId22">
                <a:extLst>
                  <a:ext uri="{96DAC541-7B7A-43D3-8B79-37D633B846F1}">
                    <asvg:svgBlip xmlns:asvg="http://schemas.microsoft.com/office/drawing/2016/SVG/main" r:embed="rId23"/>
                  </a:ext>
                </a:extLst>
              </a:blip>
              <a:srcRect l="24373" r="19605"/>
              <a:stretch>
                <a:fillRect/>
              </a:stretch>
            </p:blipFill>
            <p:spPr>
              <a:xfrm>
                <a:off x="7848835" y="2559318"/>
                <a:ext cx="544536" cy="972000"/>
              </a:xfrm>
              <a:prstGeom prst="rect">
                <a:avLst/>
              </a:prstGeom>
            </p:spPr>
          </p:pic>
          <p:pic>
            <p:nvPicPr>
              <p:cNvPr id="45" name="Graphic 44" descr="Woman with solid fill">
                <a:extLst>
                  <a:ext uri="{FF2B5EF4-FFF2-40B4-BE49-F238E27FC236}">
                    <a16:creationId xmlns:a16="http://schemas.microsoft.com/office/drawing/2014/main" id="{0892A29A-1265-AE45-EE4A-8F5322F0C850}"/>
                  </a:ext>
                </a:extLst>
              </p:cNvPr>
              <p:cNvPicPr>
                <a:picLocks noChangeAspect="1"/>
              </p:cNvPicPr>
              <p:nvPr/>
            </p:nvPicPr>
            <p:blipFill>
              <a:blip r:embed="rId22">
                <a:extLst>
                  <a:ext uri="{96DAC541-7B7A-43D3-8B79-37D633B846F1}">
                    <asvg:svgBlip xmlns:asvg="http://schemas.microsoft.com/office/drawing/2016/SVG/main" r:embed="rId23"/>
                  </a:ext>
                </a:extLst>
              </a:blip>
              <a:srcRect l="21298" r="19344"/>
              <a:stretch>
                <a:fillRect/>
              </a:stretch>
            </p:blipFill>
            <p:spPr>
              <a:xfrm>
                <a:off x="6876788" y="2559318"/>
                <a:ext cx="576957" cy="972000"/>
              </a:xfrm>
              <a:prstGeom prst="rect">
                <a:avLst/>
              </a:prstGeom>
            </p:spPr>
          </p:pic>
          <p:pic>
            <p:nvPicPr>
              <p:cNvPr id="72" name="Graphic 71" descr="Man with solid fill">
                <a:extLst>
                  <a:ext uri="{FF2B5EF4-FFF2-40B4-BE49-F238E27FC236}">
                    <a16:creationId xmlns:a16="http://schemas.microsoft.com/office/drawing/2014/main" id="{B2C00F91-7326-2D7C-0381-68882129DD51}"/>
                  </a:ext>
                </a:extLst>
              </p:cNvPr>
              <p:cNvPicPr>
                <a:picLocks noChangeAspect="1"/>
              </p:cNvPicPr>
              <p:nvPr/>
            </p:nvPicPr>
            <p:blipFill>
              <a:blip r:embed="rId20">
                <a:extLst>
                  <a:ext uri="{96DAC541-7B7A-43D3-8B79-37D633B846F1}">
                    <asvg:svgBlip xmlns:asvg="http://schemas.microsoft.com/office/drawing/2016/SVG/main" r:embed="rId21"/>
                  </a:ext>
                </a:extLst>
              </a:blip>
              <a:srcRect l="26052" r="19783"/>
              <a:stretch>
                <a:fillRect/>
              </a:stretch>
            </p:blipFill>
            <p:spPr>
              <a:xfrm>
                <a:off x="7164751" y="2659651"/>
                <a:ext cx="526479" cy="972000"/>
              </a:xfrm>
              <a:prstGeom prst="rect">
                <a:avLst/>
              </a:prstGeom>
            </p:spPr>
          </p:pic>
          <p:pic>
            <p:nvPicPr>
              <p:cNvPr id="73" name="Graphic 72" descr="Woman with solid fill">
                <a:extLst>
                  <a:ext uri="{FF2B5EF4-FFF2-40B4-BE49-F238E27FC236}">
                    <a16:creationId xmlns:a16="http://schemas.microsoft.com/office/drawing/2014/main" id="{968A3D51-F4B7-FBB8-63E8-D44B985D3873}"/>
                  </a:ext>
                </a:extLst>
              </p:cNvPr>
              <p:cNvPicPr>
                <a:picLocks noChangeAspect="1"/>
              </p:cNvPicPr>
              <p:nvPr/>
            </p:nvPicPr>
            <p:blipFill>
              <a:blip r:embed="rId24">
                <a:extLst>
                  <a:ext uri="{96DAC541-7B7A-43D3-8B79-37D633B846F1}">
                    <asvg:svgBlip xmlns:asvg="http://schemas.microsoft.com/office/drawing/2016/SVG/main" r:embed="rId25"/>
                  </a:ext>
                </a:extLst>
              </a:blip>
              <a:srcRect l="26052" r="26052"/>
              <a:stretch>
                <a:fillRect/>
              </a:stretch>
            </p:blipFill>
            <p:spPr>
              <a:xfrm>
                <a:off x="7629099" y="2659651"/>
                <a:ext cx="465555" cy="972000"/>
              </a:xfrm>
              <a:prstGeom prst="rect">
                <a:avLst/>
              </a:prstGeom>
            </p:spPr>
          </p:pic>
        </p:grpSp>
        <p:grpSp>
          <p:nvGrpSpPr>
            <p:cNvPr id="90" name="Group 89">
              <a:extLst>
                <a:ext uri="{FF2B5EF4-FFF2-40B4-BE49-F238E27FC236}">
                  <a16:creationId xmlns:a16="http://schemas.microsoft.com/office/drawing/2014/main" id="{2FEFEEBE-8F0C-0B0A-E616-835253BCFF3E}"/>
                </a:ext>
              </a:extLst>
            </p:cNvPr>
            <p:cNvGrpSpPr>
              <a:grpSpLocks noChangeAspect="1"/>
            </p:cNvGrpSpPr>
            <p:nvPr/>
          </p:nvGrpSpPr>
          <p:grpSpPr>
            <a:xfrm>
              <a:off x="9008670" y="2747964"/>
              <a:ext cx="659704" cy="648000"/>
              <a:chOff x="10426550" y="2858886"/>
              <a:chExt cx="733004" cy="720000"/>
            </a:xfrm>
          </p:grpSpPr>
          <p:pic>
            <p:nvPicPr>
              <p:cNvPr id="75" name="Graphic 74" descr="Man with solid fill">
                <a:extLst>
                  <a:ext uri="{FF2B5EF4-FFF2-40B4-BE49-F238E27FC236}">
                    <a16:creationId xmlns:a16="http://schemas.microsoft.com/office/drawing/2014/main" id="{A212DFFE-5491-8C39-3BE6-16C26F1D5C55}"/>
                  </a:ext>
                </a:extLst>
              </p:cNvPr>
              <p:cNvPicPr>
                <a:picLocks noChangeAspect="1"/>
              </p:cNvPicPr>
              <p:nvPr/>
            </p:nvPicPr>
            <p:blipFill>
              <a:blip r:embed="rId26">
                <a:extLst>
                  <a:ext uri="{96DAC541-7B7A-43D3-8B79-37D633B846F1}">
                    <asvg:svgBlip xmlns:asvg="http://schemas.microsoft.com/office/drawing/2016/SVG/main" r:embed="rId27"/>
                  </a:ext>
                </a:extLst>
              </a:blip>
              <a:srcRect l="26052" r="19783"/>
              <a:stretch>
                <a:fillRect/>
              </a:stretch>
            </p:blipFill>
            <p:spPr>
              <a:xfrm>
                <a:off x="10426550" y="2858886"/>
                <a:ext cx="389984" cy="720000"/>
              </a:xfrm>
              <a:prstGeom prst="rect">
                <a:avLst/>
              </a:prstGeom>
            </p:spPr>
          </p:pic>
          <p:pic>
            <p:nvPicPr>
              <p:cNvPr id="76" name="Graphic 75" descr="Woman with solid fill">
                <a:extLst>
                  <a:ext uri="{FF2B5EF4-FFF2-40B4-BE49-F238E27FC236}">
                    <a16:creationId xmlns:a16="http://schemas.microsoft.com/office/drawing/2014/main" id="{2A2355D5-2B4C-8116-E1AA-8AEEAE0D84DA}"/>
                  </a:ext>
                </a:extLst>
              </p:cNvPr>
              <p:cNvPicPr>
                <a:picLocks noChangeAspect="1"/>
              </p:cNvPicPr>
              <p:nvPr/>
            </p:nvPicPr>
            <p:blipFill>
              <a:blip r:embed="rId22">
                <a:extLst>
                  <a:ext uri="{96DAC541-7B7A-43D3-8B79-37D633B846F1}">
                    <asvg:svgBlip xmlns:asvg="http://schemas.microsoft.com/office/drawing/2016/SVG/main" r:embed="rId23"/>
                  </a:ext>
                </a:extLst>
              </a:blip>
              <a:srcRect l="26052" r="26052"/>
              <a:stretch>
                <a:fillRect/>
              </a:stretch>
            </p:blipFill>
            <p:spPr>
              <a:xfrm>
                <a:off x="10814698" y="2858886"/>
                <a:ext cx="344856" cy="720000"/>
              </a:xfrm>
              <a:prstGeom prst="rect">
                <a:avLst/>
              </a:prstGeom>
            </p:spPr>
          </p:pic>
        </p:grpSp>
        <p:cxnSp>
          <p:nvCxnSpPr>
            <p:cNvPr id="78" name="Straight Connector 77">
              <a:extLst>
                <a:ext uri="{FF2B5EF4-FFF2-40B4-BE49-F238E27FC236}">
                  <a16:creationId xmlns:a16="http://schemas.microsoft.com/office/drawing/2014/main" id="{7547A2B1-AF0E-A1EC-03B1-273238188BCE}"/>
                </a:ext>
              </a:extLst>
            </p:cNvPr>
            <p:cNvCxnSpPr>
              <a:cxnSpLocks/>
            </p:cNvCxnSpPr>
            <p:nvPr/>
          </p:nvCxnSpPr>
          <p:spPr>
            <a:xfrm>
              <a:off x="8658043" y="2667323"/>
              <a:ext cx="0" cy="809283"/>
            </a:xfrm>
            <a:prstGeom prst="line">
              <a:avLst/>
            </a:prstGeom>
            <a:ln>
              <a:solidFill>
                <a:srgbClr val="336B85"/>
              </a:solidFill>
            </a:ln>
          </p:spPr>
          <p:style>
            <a:lnRef idx="2">
              <a:schemeClr val="accent1"/>
            </a:lnRef>
            <a:fillRef idx="0">
              <a:schemeClr val="accent1"/>
            </a:fillRef>
            <a:effectRef idx="1">
              <a:schemeClr val="accent1"/>
            </a:effectRef>
            <a:fontRef idx="minor">
              <a:schemeClr val="tx1"/>
            </a:fontRef>
          </p:style>
        </p:cxnSp>
        <p:pic>
          <p:nvPicPr>
            <p:cNvPr id="79" name="Picture Placeholder 16" descr="Earth globe: Africa and Europe with solid fill">
              <a:extLst>
                <a:ext uri="{FF2B5EF4-FFF2-40B4-BE49-F238E27FC236}">
                  <a16:creationId xmlns:a16="http://schemas.microsoft.com/office/drawing/2014/main" id="{8CD1CF76-9909-5C8C-95BA-76DA015EEB1A}"/>
                </a:ext>
              </a:extLst>
            </p:cNvPr>
            <p:cNvPicPr>
              <a:picLocks noChangeAspect="1"/>
            </p:cNvPicPr>
            <p:nvPr/>
          </p:nvPicPr>
          <p:blipFill>
            <a:blip r:embed="rId28">
              <a:extLst>
                <a:ext uri="{96DAC541-7B7A-43D3-8B79-37D633B846F1}">
                  <asvg:svgBlip xmlns:asvg="http://schemas.microsoft.com/office/drawing/2016/SVG/main" r:embed="rId29"/>
                </a:ext>
              </a:extLst>
            </a:blip>
            <a:srcRect/>
            <a:stretch>
              <a:fillRect/>
            </a:stretch>
          </p:blipFill>
          <p:spPr>
            <a:xfrm>
              <a:off x="9640658" y="2537962"/>
              <a:ext cx="504000" cy="504000"/>
            </a:xfrm>
            <a:prstGeom prst="rect">
              <a:avLst/>
            </a:prstGeom>
          </p:spPr>
        </p:pic>
        <p:pic>
          <p:nvPicPr>
            <p:cNvPr id="80" name="Graphic 79" descr="Europe with solid fill">
              <a:extLst>
                <a:ext uri="{FF2B5EF4-FFF2-40B4-BE49-F238E27FC236}">
                  <a16:creationId xmlns:a16="http://schemas.microsoft.com/office/drawing/2014/main" id="{3F13D9F2-C8C5-C859-EA2A-3E10BE47468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873620" y="2475838"/>
              <a:ext cx="576000" cy="576000"/>
            </a:xfrm>
            <a:prstGeom prst="rect">
              <a:avLst/>
            </a:prstGeom>
          </p:spPr>
        </p:pic>
      </p:grpSp>
    </p:spTree>
    <p:extLst>
      <p:ext uri="{BB962C8B-B14F-4D97-AF65-F5344CB8AC3E}">
        <p14:creationId xmlns:p14="http://schemas.microsoft.com/office/powerpoint/2010/main" val="415578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additive="base">
                                        <p:cTn id="13" dur="500" fill="hold"/>
                                        <p:tgtEl>
                                          <p:spTgt spid="97"/>
                                        </p:tgtEl>
                                        <p:attrNameLst>
                                          <p:attrName>ppt_x</p:attrName>
                                        </p:attrNameLst>
                                      </p:cBhvr>
                                      <p:tavLst>
                                        <p:tav tm="0">
                                          <p:val>
                                            <p:strVal val="#ppt_x"/>
                                          </p:val>
                                        </p:tav>
                                        <p:tav tm="100000">
                                          <p:val>
                                            <p:strVal val="#ppt_x"/>
                                          </p:val>
                                        </p:tav>
                                      </p:tavLst>
                                    </p:anim>
                                    <p:anim calcmode="lin" valueType="num">
                                      <p:cBhvr additive="base">
                                        <p:cTn id="1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58691-161D-95C2-31DF-8BAE78020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0DCCA-6206-CA48-3946-9A8835BF55EF}"/>
              </a:ext>
            </a:extLst>
          </p:cNvPr>
          <p:cNvSpPr>
            <a:spLocks noGrp="1"/>
          </p:cNvSpPr>
          <p:nvPr>
            <p:ph type="title"/>
          </p:nvPr>
        </p:nvSpPr>
        <p:spPr/>
        <p:txBody>
          <a:bodyPr/>
          <a:lstStyle/>
          <a:p>
            <a:r>
              <a:rPr lang="fr-FR" dirty="0"/>
              <a:t>Perspectives</a:t>
            </a:r>
            <a:endParaRPr lang="en-GB" dirty="0"/>
          </a:p>
        </p:txBody>
      </p:sp>
      <p:sp>
        <p:nvSpPr>
          <p:cNvPr id="3" name="Date Placeholder 2">
            <a:extLst>
              <a:ext uri="{FF2B5EF4-FFF2-40B4-BE49-F238E27FC236}">
                <a16:creationId xmlns:a16="http://schemas.microsoft.com/office/drawing/2014/main" id="{D3609BAE-69CE-43B1-EBDD-B2327B0B8323}"/>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AA4B7ECF-A0EC-66E3-A66F-7067E572C0AA}"/>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68CC2C08-4C57-FA36-D220-D309AED999F7}"/>
              </a:ext>
            </a:extLst>
          </p:cNvPr>
          <p:cNvSpPr>
            <a:spLocks noGrp="1"/>
          </p:cNvSpPr>
          <p:nvPr>
            <p:ph type="sldNum" sz="quarter" idx="12"/>
          </p:nvPr>
        </p:nvSpPr>
        <p:spPr/>
        <p:txBody>
          <a:bodyPr/>
          <a:lstStyle/>
          <a:p>
            <a:fld id="{1C96B271-48F2-4EBC-90C1-CA6B138C6EC9}" type="slidenum">
              <a:rPr lang="fr-FR" smtClean="0"/>
              <a:pPr/>
              <a:t>20</a:t>
            </a:fld>
            <a:endParaRPr lang="fr-FR">
              <a:latin typeface="Bahnschrift Light" panose="020B0502040204020203" pitchFamily="34" charset="0"/>
            </a:endParaRPr>
          </a:p>
        </p:txBody>
      </p:sp>
      <p:pic>
        <p:nvPicPr>
          <p:cNvPr id="10" name="Picture Placeholder 9" descr="A medical interface with a human arm&#10;&#10;AI-generated content may be incorrect.">
            <a:extLst>
              <a:ext uri="{FF2B5EF4-FFF2-40B4-BE49-F238E27FC236}">
                <a16:creationId xmlns:a16="http://schemas.microsoft.com/office/drawing/2014/main" id="{713DA687-D0B2-C442-1167-A2297B75039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969" r="32531"/>
          <a:stretch>
            <a:fillRect/>
          </a:stretch>
        </p:blipFill>
        <p:spPr>
          <a:xfrm>
            <a:off x="290285" y="875891"/>
            <a:ext cx="720000" cy="720000"/>
          </a:xfrm>
        </p:spPr>
      </p:pic>
      <p:sp>
        <p:nvSpPr>
          <p:cNvPr id="6" name="TextBox 5">
            <a:extLst>
              <a:ext uri="{FF2B5EF4-FFF2-40B4-BE49-F238E27FC236}">
                <a16:creationId xmlns:a16="http://schemas.microsoft.com/office/drawing/2014/main" id="{B4743F36-D2EF-620A-57B7-D4C025567C89}"/>
              </a:ext>
            </a:extLst>
          </p:cNvPr>
          <p:cNvSpPr txBox="1"/>
          <p:nvPr/>
        </p:nvSpPr>
        <p:spPr>
          <a:xfrm>
            <a:off x="1994493" y="7415452"/>
            <a:ext cx="8702767" cy="2031325"/>
          </a:xfrm>
          <a:prstGeom prst="rect">
            <a:avLst/>
          </a:prstGeom>
          <a:noFill/>
        </p:spPr>
        <p:txBody>
          <a:bodyPr wrap="none" rtlCol="0">
            <a:spAutoFit/>
          </a:bodyPr>
          <a:lstStyle/>
          <a:p>
            <a:r>
              <a:rPr lang="en-GB" b="1" dirty="0">
                <a:solidFill>
                  <a:schemeClr val="accent3">
                    <a:lumMod val="40000"/>
                    <a:lumOff val="60000"/>
                  </a:schemeClr>
                </a:solidFill>
              </a:rPr>
              <a:t>✔</a:t>
            </a:r>
            <a:r>
              <a:rPr lang="en-GB" dirty="0"/>
              <a:t> </a:t>
            </a:r>
            <a:r>
              <a:rPr lang="en-GB" b="1" dirty="0">
                <a:solidFill>
                  <a:srgbClr val="485C6A"/>
                </a:solidFill>
              </a:rPr>
              <a:t>Hierarchical</a:t>
            </a:r>
            <a:r>
              <a:rPr lang="en-GB" dirty="0">
                <a:solidFill>
                  <a:srgbClr val="485C6A"/>
                </a:solidFill>
              </a:rPr>
              <a:t> and </a:t>
            </a:r>
            <a:r>
              <a:rPr lang="en-GB" b="1" dirty="0">
                <a:solidFill>
                  <a:srgbClr val="485C6A"/>
                </a:solidFill>
              </a:rPr>
              <a:t>Modular</a:t>
            </a:r>
            <a:r>
              <a:rPr lang="en-GB" dirty="0">
                <a:solidFill>
                  <a:srgbClr val="485C6A"/>
                </a:solidFill>
              </a:rPr>
              <a:t> </a:t>
            </a:r>
            <a:r>
              <a:rPr lang="en-GB" b="1" dirty="0">
                <a:solidFill>
                  <a:srgbClr val="485C6A"/>
                </a:solidFill>
              </a:rPr>
              <a:t>porous</a:t>
            </a:r>
            <a:r>
              <a:rPr lang="en-GB" dirty="0">
                <a:solidFill>
                  <a:srgbClr val="485C6A"/>
                </a:solidFill>
              </a:rPr>
              <a:t> framework, </a:t>
            </a:r>
          </a:p>
          <a:p>
            <a:r>
              <a:rPr lang="en-GB" b="1" dirty="0">
                <a:solidFill>
                  <a:schemeClr val="accent3">
                    <a:lumMod val="40000"/>
                    <a:lumOff val="60000"/>
                  </a:schemeClr>
                </a:solidFill>
              </a:rPr>
              <a:t>✔</a:t>
            </a:r>
            <a:r>
              <a:rPr lang="en-GB" dirty="0"/>
              <a:t> </a:t>
            </a:r>
            <a:r>
              <a:rPr lang="en-GB" b="1" dirty="0">
                <a:solidFill>
                  <a:srgbClr val="485C6A"/>
                </a:solidFill>
              </a:rPr>
              <a:t>Ischaemia and PORH were obtained with mechanics only,</a:t>
            </a:r>
          </a:p>
          <a:p>
            <a:r>
              <a:rPr lang="en-GB" b="1" dirty="0">
                <a:solidFill>
                  <a:schemeClr val="accent3">
                    <a:lumMod val="40000"/>
                    <a:lumOff val="60000"/>
                  </a:schemeClr>
                </a:solidFill>
              </a:rPr>
              <a:t>✔</a:t>
            </a:r>
            <a:r>
              <a:rPr lang="en-GB" dirty="0"/>
              <a:t> </a:t>
            </a:r>
            <a:r>
              <a:rPr lang="en-GB" b="1" dirty="0">
                <a:solidFill>
                  <a:srgbClr val="485C6A"/>
                </a:solidFill>
              </a:rPr>
              <a:t>Open-source implementation,</a:t>
            </a:r>
          </a:p>
          <a:p>
            <a:r>
              <a:rPr lang="en-GB" b="1" dirty="0">
                <a:solidFill>
                  <a:schemeClr val="accent3">
                    <a:lumMod val="40000"/>
                    <a:lumOff val="60000"/>
                  </a:schemeClr>
                </a:solidFill>
              </a:rPr>
              <a:t>✔</a:t>
            </a:r>
            <a:r>
              <a:rPr lang="en-GB" dirty="0"/>
              <a:t> </a:t>
            </a:r>
            <a:r>
              <a:rPr lang="en-GB" b="1" dirty="0">
                <a:solidFill>
                  <a:srgbClr val="485C6A"/>
                </a:solidFill>
              </a:rPr>
              <a:t>Transferable: plantar foot, brain, tissue engineering, drug delivery,</a:t>
            </a:r>
            <a:br>
              <a:rPr lang="en-GB" dirty="0"/>
            </a:br>
            <a:br>
              <a:rPr lang="en-GB" dirty="0"/>
            </a:br>
            <a:r>
              <a:rPr lang="en-GB" b="1" dirty="0">
                <a:solidFill>
                  <a:schemeClr val="accent2"/>
                </a:solidFill>
              </a:rPr>
              <a:t>➪</a:t>
            </a:r>
            <a:r>
              <a:rPr lang="en-GB" dirty="0"/>
              <a:t> </a:t>
            </a:r>
            <a:r>
              <a:rPr lang="en-GB" b="1" dirty="0">
                <a:solidFill>
                  <a:srgbClr val="485C6A"/>
                </a:solidFill>
              </a:rPr>
              <a:t>Biological integration should be compared to experimental campaigns,</a:t>
            </a:r>
          </a:p>
          <a:p>
            <a:r>
              <a:rPr lang="en-GB" b="1" dirty="0">
                <a:solidFill>
                  <a:schemeClr val="accent2"/>
                </a:solidFill>
              </a:rPr>
              <a:t>➪</a:t>
            </a:r>
            <a:r>
              <a:rPr lang="en-GB" dirty="0"/>
              <a:t> </a:t>
            </a:r>
            <a:r>
              <a:rPr lang="en-GB" b="1" dirty="0">
                <a:solidFill>
                  <a:srgbClr val="485C6A"/>
                </a:solidFill>
              </a:rPr>
              <a:t>For pressure ulcers prevention, damage and remodelling should be introduced,</a:t>
            </a:r>
          </a:p>
        </p:txBody>
      </p:sp>
      <p:grpSp>
        <p:nvGrpSpPr>
          <p:cNvPr id="22" name="Group 21">
            <a:extLst>
              <a:ext uri="{FF2B5EF4-FFF2-40B4-BE49-F238E27FC236}">
                <a16:creationId xmlns:a16="http://schemas.microsoft.com/office/drawing/2014/main" id="{DB0794ED-F5A2-1567-4982-1ECA70EA4681}"/>
              </a:ext>
            </a:extLst>
          </p:cNvPr>
          <p:cNvGrpSpPr>
            <a:grpSpLocks noChangeAspect="1"/>
          </p:cNvGrpSpPr>
          <p:nvPr/>
        </p:nvGrpSpPr>
        <p:grpSpPr>
          <a:xfrm>
            <a:off x="611956" y="3300207"/>
            <a:ext cx="1748057" cy="993343"/>
            <a:chOff x="1474" y="2371287"/>
            <a:chExt cx="6643681" cy="3775308"/>
          </a:xfrm>
        </p:grpSpPr>
        <p:grpSp>
          <p:nvGrpSpPr>
            <p:cNvPr id="23" name="Group 22">
              <a:extLst>
                <a:ext uri="{FF2B5EF4-FFF2-40B4-BE49-F238E27FC236}">
                  <a16:creationId xmlns:a16="http://schemas.microsoft.com/office/drawing/2014/main" id="{E33FE845-132A-1F18-1D8D-16FC03FDF780}"/>
                </a:ext>
              </a:extLst>
            </p:cNvPr>
            <p:cNvGrpSpPr/>
            <p:nvPr/>
          </p:nvGrpSpPr>
          <p:grpSpPr>
            <a:xfrm>
              <a:off x="4247846" y="2740619"/>
              <a:ext cx="2307715" cy="2645059"/>
              <a:chOff x="4247846" y="2362283"/>
              <a:chExt cx="2307715" cy="2645059"/>
            </a:xfrm>
          </p:grpSpPr>
          <p:sp>
            <p:nvSpPr>
              <p:cNvPr id="50" name="Rectangle: Rounded Corners 49">
                <a:extLst>
                  <a:ext uri="{FF2B5EF4-FFF2-40B4-BE49-F238E27FC236}">
                    <a16:creationId xmlns:a16="http://schemas.microsoft.com/office/drawing/2014/main" id="{92AFB6B9-B6BC-FCEA-B7CE-7E854F108A2F}"/>
                  </a:ext>
                </a:extLst>
              </p:cNvPr>
              <p:cNvSpPr/>
              <p:nvPr/>
            </p:nvSpPr>
            <p:spPr>
              <a:xfrm>
                <a:off x="4247846" y="2362283"/>
                <a:ext cx="2307715" cy="59965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Solid</a:t>
                </a:r>
                <a:endParaRPr lang="en-GB" sz="300" dirty="0">
                  <a:solidFill>
                    <a:schemeClr val="tx1"/>
                  </a:solidFill>
                </a:endParaRPr>
              </a:p>
            </p:txBody>
          </p:sp>
          <p:sp>
            <p:nvSpPr>
              <p:cNvPr id="51" name="Rectangle: Rounded Corners 50">
                <a:extLst>
                  <a:ext uri="{FF2B5EF4-FFF2-40B4-BE49-F238E27FC236}">
                    <a16:creationId xmlns:a16="http://schemas.microsoft.com/office/drawing/2014/main" id="{1312C3CB-5B88-4071-DB9F-5E2A974D2B2F}"/>
                  </a:ext>
                </a:extLst>
              </p:cNvPr>
              <p:cNvSpPr/>
              <p:nvPr/>
            </p:nvSpPr>
            <p:spPr>
              <a:xfrm>
                <a:off x="4393703" y="2657764"/>
                <a:ext cx="2016000"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Stress-</a:t>
                </a:r>
                <a:r>
                  <a:rPr lang="fr-FR" sz="100" dirty="0" err="1">
                    <a:solidFill>
                      <a:schemeClr val="tx1"/>
                    </a:solidFill>
                  </a:rPr>
                  <a:t>Strain</a:t>
                </a:r>
                <a:r>
                  <a:rPr lang="fr-FR" sz="100" dirty="0">
                    <a:solidFill>
                      <a:schemeClr val="tx1"/>
                    </a:solidFill>
                  </a:rPr>
                  <a:t> </a:t>
                </a:r>
                <a:r>
                  <a:rPr lang="fr-FR" sz="100" dirty="0" err="1">
                    <a:solidFill>
                      <a:schemeClr val="tx1"/>
                    </a:solidFill>
                  </a:rPr>
                  <a:t>law</a:t>
                </a:r>
                <a:endParaRPr lang="en-GB" sz="100" dirty="0">
                  <a:solidFill>
                    <a:schemeClr val="tx1"/>
                  </a:solidFill>
                </a:endParaRPr>
              </a:p>
            </p:txBody>
          </p:sp>
          <p:sp>
            <p:nvSpPr>
              <p:cNvPr id="52" name="Rectangle: Rounded Corners 51">
                <a:extLst>
                  <a:ext uri="{FF2B5EF4-FFF2-40B4-BE49-F238E27FC236}">
                    <a16:creationId xmlns:a16="http://schemas.microsoft.com/office/drawing/2014/main" id="{C313F8FE-E60A-3941-13E8-65101EA089B4}"/>
                  </a:ext>
                </a:extLst>
              </p:cNvPr>
              <p:cNvSpPr/>
              <p:nvPr/>
            </p:nvSpPr>
            <p:spPr>
              <a:xfrm>
                <a:off x="4247846" y="3023891"/>
                <a:ext cx="2307715" cy="592572"/>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Interstitium</a:t>
                </a:r>
                <a:endParaRPr lang="en-GB" sz="300" dirty="0">
                  <a:solidFill>
                    <a:schemeClr val="tx1"/>
                  </a:solidFill>
                </a:endParaRPr>
              </a:p>
            </p:txBody>
          </p:sp>
          <p:sp>
            <p:nvSpPr>
              <p:cNvPr id="53" name="Rectangle: Rounded Corners 52">
                <a:extLst>
                  <a:ext uri="{FF2B5EF4-FFF2-40B4-BE49-F238E27FC236}">
                    <a16:creationId xmlns:a16="http://schemas.microsoft.com/office/drawing/2014/main" id="{8E53D2B8-8723-1C87-0D80-1B241FBFBD1A}"/>
                  </a:ext>
                </a:extLst>
              </p:cNvPr>
              <p:cNvSpPr/>
              <p:nvPr/>
            </p:nvSpPr>
            <p:spPr>
              <a:xfrm>
                <a:off x="4393703" y="3322770"/>
                <a:ext cx="201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IF pressure / </a:t>
                </a:r>
                <a:r>
                  <a:rPr lang="fr-FR" sz="100" dirty="0" err="1">
                    <a:solidFill>
                      <a:schemeClr val="tx1"/>
                    </a:solidFill>
                  </a:rPr>
                  <a:t>Cell</a:t>
                </a:r>
                <a:r>
                  <a:rPr lang="fr-FR" sz="100" dirty="0">
                    <a:solidFill>
                      <a:schemeClr val="tx1"/>
                    </a:solidFill>
                  </a:rPr>
                  <a:t> Saturation</a:t>
                </a:r>
                <a:endParaRPr lang="en-GB" sz="100" dirty="0">
                  <a:solidFill>
                    <a:schemeClr val="tx1"/>
                  </a:solidFill>
                </a:endParaRPr>
              </a:p>
            </p:txBody>
          </p:sp>
          <p:sp>
            <p:nvSpPr>
              <p:cNvPr id="54" name="Rectangle: Rounded Corners 53">
                <a:extLst>
                  <a:ext uri="{FF2B5EF4-FFF2-40B4-BE49-F238E27FC236}">
                    <a16:creationId xmlns:a16="http://schemas.microsoft.com/office/drawing/2014/main" id="{0E29373D-4CF1-AD77-3CD7-6DF1B09B99C6}"/>
                  </a:ext>
                </a:extLst>
              </p:cNvPr>
              <p:cNvSpPr/>
              <p:nvPr/>
            </p:nvSpPr>
            <p:spPr>
              <a:xfrm>
                <a:off x="4247846" y="3678420"/>
                <a:ext cx="2307715" cy="6197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err="1">
                    <a:solidFill>
                      <a:schemeClr val="tx1"/>
                    </a:solidFill>
                  </a:rPr>
                  <a:t>Vascular</a:t>
                </a:r>
                <a:r>
                  <a:rPr lang="fr-FR" sz="100" dirty="0">
                    <a:solidFill>
                      <a:schemeClr val="tx1"/>
                    </a:solidFill>
                  </a:rPr>
                  <a:t> phase</a:t>
                </a:r>
                <a:endParaRPr lang="en-GB" sz="300" dirty="0">
                  <a:solidFill>
                    <a:schemeClr val="tx1"/>
                  </a:solidFill>
                </a:endParaRPr>
              </a:p>
            </p:txBody>
          </p:sp>
          <p:sp>
            <p:nvSpPr>
              <p:cNvPr id="55" name="Rectangle: Rounded Corners 54">
                <a:extLst>
                  <a:ext uri="{FF2B5EF4-FFF2-40B4-BE49-F238E27FC236}">
                    <a16:creationId xmlns:a16="http://schemas.microsoft.com/office/drawing/2014/main" id="{76A9E563-A697-E7B7-9830-D4AD373983C0}"/>
                  </a:ext>
                </a:extLst>
              </p:cNvPr>
              <p:cNvSpPr/>
              <p:nvPr/>
            </p:nvSpPr>
            <p:spPr>
              <a:xfrm>
                <a:off x="4247846" y="4360161"/>
                <a:ext cx="2307715" cy="64718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err="1">
                    <a:solidFill>
                      <a:schemeClr val="tx1"/>
                    </a:solidFill>
                  </a:rPr>
                  <a:t>Oxygen</a:t>
                </a:r>
                <a:endParaRPr lang="en-GB" sz="300" dirty="0">
                  <a:solidFill>
                    <a:schemeClr val="tx1"/>
                  </a:solidFill>
                </a:endParaRPr>
              </a:p>
            </p:txBody>
          </p:sp>
          <p:sp>
            <p:nvSpPr>
              <p:cNvPr id="56" name="Rectangle: Rounded Corners 55">
                <a:extLst>
                  <a:ext uri="{FF2B5EF4-FFF2-40B4-BE49-F238E27FC236}">
                    <a16:creationId xmlns:a16="http://schemas.microsoft.com/office/drawing/2014/main" id="{FC6C675B-7267-C4B8-A0BC-ADC5FC09E7D9}"/>
                  </a:ext>
                </a:extLst>
              </p:cNvPr>
              <p:cNvSpPr/>
              <p:nvPr/>
            </p:nvSpPr>
            <p:spPr>
              <a:xfrm>
                <a:off x="4327052" y="4688561"/>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Diff. </a:t>
                </a:r>
                <a:r>
                  <a:rPr lang="fr-FR" sz="100" dirty="0" err="1">
                    <a:solidFill>
                      <a:schemeClr val="tx1"/>
                    </a:solidFill>
                  </a:rPr>
                  <a:t>Oxygen</a:t>
                </a:r>
                <a:endParaRPr lang="en-GB" sz="100" dirty="0">
                  <a:solidFill>
                    <a:schemeClr val="tx1"/>
                  </a:solidFill>
                </a:endParaRPr>
              </a:p>
            </p:txBody>
          </p:sp>
          <p:sp>
            <p:nvSpPr>
              <p:cNvPr id="57" name="Rectangle: Rounded Corners 56">
                <a:extLst>
                  <a:ext uri="{FF2B5EF4-FFF2-40B4-BE49-F238E27FC236}">
                    <a16:creationId xmlns:a16="http://schemas.microsoft.com/office/drawing/2014/main" id="{22B4C270-9A59-54E5-7AF8-F3C343C7914A}"/>
                  </a:ext>
                </a:extLst>
              </p:cNvPr>
              <p:cNvSpPr/>
              <p:nvPr/>
            </p:nvSpPr>
            <p:spPr>
              <a:xfrm>
                <a:off x="5492204" y="4688561"/>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Abs. </a:t>
                </a:r>
                <a:r>
                  <a:rPr lang="fr-FR" sz="100" dirty="0" err="1">
                    <a:solidFill>
                      <a:schemeClr val="tx1"/>
                    </a:solidFill>
                  </a:rPr>
                  <a:t>Oxygen</a:t>
                </a:r>
                <a:endParaRPr lang="en-GB" sz="100" dirty="0">
                  <a:solidFill>
                    <a:schemeClr val="tx1"/>
                  </a:solidFill>
                </a:endParaRPr>
              </a:p>
            </p:txBody>
          </p:sp>
          <p:sp>
            <p:nvSpPr>
              <p:cNvPr id="58" name="Rectangle: Rounded Corners 57">
                <a:extLst>
                  <a:ext uri="{FF2B5EF4-FFF2-40B4-BE49-F238E27FC236}">
                    <a16:creationId xmlns:a16="http://schemas.microsoft.com/office/drawing/2014/main" id="{D82AED6B-34E1-8208-B916-5AC1492B5AB2}"/>
                  </a:ext>
                </a:extLst>
              </p:cNvPr>
              <p:cNvSpPr/>
              <p:nvPr/>
            </p:nvSpPr>
            <p:spPr>
              <a:xfrm>
                <a:off x="4360849" y="4000723"/>
                <a:ext cx="720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Porosity</a:t>
                </a:r>
                <a:endParaRPr lang="en-GB" sz="100" dirty="0">
                  <a:solidFill>
                    <a:schemeClr val="tx1"/>
                  </a:solidFill>
                </a:endParaRPr>
              </a:p>
            </p:txBody>
          </p:sp>
          <p:sp>
            <p:nvSpPr>
              <p:cNvPr id="59" name="Rectangle: Rounded Corners 58">
                <a:extLst>
                  <a:ext uri="{FF2B5EF4-FFF2-40B4-BE49-F238E27FC236}">
                    <a16:creationId xmlns:a16="http://schemas.microsoft.com/office/drawing/2014/main" id="{405016F4-EA2B-C304-BA0C-AA6E3A745E9C}"/>
                  </a:ext>
                </a:extLst>
              </p:cNvPr>
              <p:cNvSpPr/>
              <p:nvPr/>
            </p:nvSpPr>
            <p:spPr>
              <a:xfrm>
                <a:off x="5522934" y="4000723"/>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Permeability</a:t>
                </a:r>
                <a:endParaRPr lang="en-GB" sz="100" dirty="0">
                  <a:solidFill>
                    <a:schemeClr val="tx1"/>
                  </a:solidFill>
                </a:endParaRPr>
              </a:p>
            </p:txBody>
          </p:sp>
        </p:grpSp>
        <p:grpSp>
          <p:nvGrpSpPr>
            <p:cNvPr id="24" name="Group 23">
              <a:extLst>
                <a:ext uri="{FF2B5EF4-FFF2-40B4-BE49-F238E27FC236}">
                  <a16:creationId xmlns:a16="http://schemas.microsoft.com/office/drawing/2014/main" id="{8A5587E1-0368-474A-4ECF-AD3465176479}"/>
                </a:ext>
              </a:extLst>
            </p:cNvPr>
            <p:cNvGrpSpPr/>
            <p:nvPr/>
          </p:nvGrpSpPr>
          <p:grpSpPr>
            <a:xfrm>
              <a:off x="1705483" y="2814152"/>
              <a:ext cx="2376000" cy="2571526"/>
              <a:chOff x="1730883" y="2699852"/>
              <a:chExt cx="2376000" cy="2571526"/>
            </a:xfrm>
          </p:grpSpPr>
          <p:sp>
            <p:nvSpPr>
              <p:cNvPr id="39" name="Rectangle: Rounded Corners 38">
                <a:extLst>
                  <a:ext uri="{FF2B5EF4-FFF2-40B4-BE49-F238E27FC236}">
                    <a16:creationId xmlns:a16="http://schemas.microsoft.com/office/drawing/2014/main" id="{6E908A41-4B08-5EC8-0949-41D99F1C40FA}"/>
                  </a:ext>
                </a:extLst>
              </p:cNvPr>
              <p:cNvSpPr/>
              <p:nvPr/>
            </p:nvSpPr>
            <p:spPr>
              <a:xfrm>
                <a:off x="1730883" y="4020995"/>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Force </a:t>
                </a:r>
                <a:r>
                  <a:rPr lang="fr-FR" sz="100" dirty="0" err="1">
                    <a:solidFill>
                      <a:schemeClr val="tx1"/>
                    </a:solidFill>
                  </a:rPr>
                  <a:t>Equilibrium</a:t>
                </a:r>
                <a:endParaRPr lang="en-GB" sz="300" dirty="0">
                  <a:solidFill>
                    <a:schemeClr val="tx1"/>
                  </a:solidFill>
                </a:endParaRPr>
              </a:p>
            </p:txBody>
          </p:sp>
          <p:sp>
            <p:nvSpPr>
              <p:cNvPr id="40" name="Rectangle: Rounded Corners 39">
                <a:extLst>
                  <a:ext uri="{FF2B5EF4-FFF2-40B4-BE49-F238E27FC236}">
                    <a16:creationId xmlns:a16="http://schemas.microsoft.com/office/drawing/2014/main" id="{925DB0F2-29B3-07AC-3CA1-33FF280CB6C1}"/>
                  </a:ext>
                </a:extLst>
              </p:cNvPr>
              <p:cNvSpPr/>
              <p:nvPr/>
            </p:nvSpPr>
            <p:spPr>
              <a:xfrm>
                <a:off x="1730883" y="2699852"/>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Mass Conservation</a:t>
                </a:r>
                <a:endParaRPr lang="en-GB" sz="300" dirty="0">
                  <a:solidFill>
                    <a:schemeClr val="tx1"/>
                  </a:solidFill>
                </a:endParaRPr>
              </a:p>
            </p:txBody>
          </p:sp>
          <p:sp>
            <p:nvSpPr>
              <p:cNvPr id="41" name="Rectangle: Rounded Corners 40">
                <a:extLst>
                  <a:ext uri="{FF2B5EF4-FFF2-40B4-BE49-F238E27FC236}">
                    <a16:creationId xmlns:a16="http://schemas.microsoft.com/office/drawing/2014/main" id="{4B9B0106-2CB0-7617-ADE5-D26339499CA1}"/>
                  </a:ext>
                </a:extLst>
              </p:cNvPr>
              <p:cNvSpPr/>
              <p:nvPr/>
            </p:nvSpPr>
            <p:spPr>
              <a:xfrm>
                <a:off x="1809010" y="3094182"/>
                <a:ext cx="640401"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Solid</a:t>
                </a:r>
                <a:endParaRPr lang="en-GB" sz="100" dirty="0">
                  <a:solidFill>
                    <a:schemeClr val="tx1"/>
                  </a:solidFill>
                </a:endParaRPr>
              </a:p>
            </p:txBody>
          </p:sp>
          <p:sp>
            <p:nvSpPr>
              <p:cNvPr id="42" name="Rectangle: Rounded Corners 41">
                <a:extLst>
                  <a:ext uri="{FF2B5EF4-FFF2-40B4-BE49-F238E27FC236}">
                    <a16:creationId xmlns:a16="http://schemas.microsoft.com/office/drawing/2014/main" id="{1408E1CB-9D57-DE38-1AD6-263FBC8AD088}"/>
                  </a:ext>
                </a:extLst>
              </p:cNvPr>
              <p:cNvSpPr/>
              <p:nvPr/>
            </p:nvSpPr>
            <p:spPr>
              <a:xfrm>
                <a:off x="1809009" y="3500334"/>
                <a:ext cx="640401"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IF</a:t>
                </a:r>
                <a:endParaRPr lang="en-GB" sz="100" dirty="0">
                  <a:solidFill>
                    <a:schemeClr val="tx1"/>
                  </a:solidFill>
                </a:endParaRPr>
              </a:p>
            </p:txBody>
          </p:sp>
          <p:sp>
            <p:nvSpPr>
              <p:cNvPr id="43" name="Rectangle: Rounded Corners 42">
                <a:extLst>
                  <a:ext uri="{FF2B5EF4-FFF2-40B4-BE49-F238E27FC236}">
                    <a16:creationId xmlns:a16="http://schemas.microsoft.com/office/drawing/2014/main" id="{CB24B740-1E70-76BE-7CD9-17473D65758B}"/>
                  </a:ext>
                </a:extLst>
              </p:cNvPr>
              <p:cNvSpPr/>
              <p:nvPr/>
            </p:nvSpPr>
            <p:spPr>
              <a:xfrm>
                <a:off x="1827050" y="4443502"/>
                <a:ext cx="945794"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Total stress</a:t>
                </a:r>
                <a:endParaRPr lang="en-GB" sz="100" dirty="0">
                  <a:solidFill>
                    <a:schemeClr val="tx1"/>
                  </a:solidFill>
                </a:endParaRPr>
              </a:p>
            </p:txBody>
          </p:sp>
          <p:sp>
            <p:nvSpPr>
              <p:cNvPr id="44" name="Rectangle: Rounded Corners 43">
                <a:extLst>
                  <a:ext uri="{FF2B5EF4-FFF2-40B4-BE49-F238E27FC236}">
                    <a16:creationId xmlns:a16="http://schemas.microsoft.com/office/drawing/2014/main" id="{7324729E-CB51-9B48-8E9D-13C49DC30A9F}"/>
                  </a:ext>
                </a:extLst>
              </p:cNvPr>
              <p:cNvSpPr/>
              <p:nvPr/>
            </p:nvSpPr>
            <p:spPr>
              <a:xfrm>
                <a:off x="1827050" y="4815208"/>
                <a:ext cx="782245"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Darcy IF</a:t>
                </a:r>
                <a:endParaRPr lang="en-GB" sz="100" dirty="0">
                  <a:solidFill>
                    <a:schemeClr val="tx1"/>
                  </a:solidFill>
                </a:endParaRPr>
              </a:p>
            </p:txBody>
          </p:sp>
          <p:sp>
            <p:nvSpPr>
              <p:cNvPr id="45" name="Rectangle: Rounded Corners 44">
                <a:extLst>
                  <a:ext uri="{FF2B5EF4-FFF2-40B4-BE49-F238E27FC236}">
                    <a16:creationId xmlns:a16="http://schemas.microsoft.com/office/drawing/2014/main" id="{D40F7431-93A8-1E6C-2568-89F1AB59C935}"/>
                  </a:ext>
                </a:extLst>
              </p:cNvPr>
              <p:cNvSpPr/>
              <p:nvPr/>
            </p:nvSpPr>
            <p:spPr>
              <a:xfrm>
                <a:off x="2572839" y="3094182"/>
                <a:ext cx="640401"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Cells</a:t>
                </a:r>
                <a:endParaRPr lang="en-GB" sz="100" dirty="0">
                  <a:solidFill>
                    <a:schemeClr val="tx1"/>
                  </a:solidFill>
                </a:endParaRPr>
              </a:p>
            </p:txBody>
          </p:sp>
          <p:sp>
            <p:nvSpPr>
              <p:cNvPr id="46" name="Rectangle: Rounded Corners 45">
                <a:extLst>
                  <a:ext uri="{FF2B5EF4-FFF2-40B4-BE49-F238E27FC236}">
                    <a16:creationId xmlns:a16="http://schemas.microsoft.com/office/drawing/2014/main" id="{EAF08F1D-877B-FA84-7FD6-E2B0EF47C8EB}"/>
                  </a:ext>
                </a:extLst>
              </p:cNvPr>
              <p:cNvSpPr/>
              <p:nvPr/>
            </p:nvSpPr>
            <p:spPr>
              <a:xfrm>
                <a:off x="2584776" y="3500334"/>
                <a:ext cx="640401"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Blood</a:t>
                </a:r>
                <a:endParaRPr lang="en-GB" sz="100" dirty="0">
                  <a:solidFill>
                    <a:schemeClr val="tx1"/>
                  </a:solidFill>
                </a:endParaRPr>
              </a:p>
            </p:txBody>
          </p:sp>
          <p:sp>
            <p:nvSpPr>
              <p:cNvPr id="47" name="Rectangle: Rounded Corners 46">
                <a:extLst>
                  <a:ext uri="{FF2B5EF4-FFF2-40B4-BE49-F238E27FC236}">
                    <a16:creationId xmlns:a16="http://schemas.microsoft.com/office/drawing/2014/main" id="{53B51F06-8870-438C-5FBB-A8C2268ABA60}"/>
                  </a:ext>
                </a:extLst>
              </p:cNvPr>
              <p:cNvSpPr/>
              <p:nvPr/>
            </p:nvSpPr>
            <p:spPr>
              <a:xfrm>
                <a:off x="3303917" y="3263900"/>
                <a:ext cx="684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Oxygen</a:t>
                </a:r>
                <a:endParaRPr lang="en-GB" sz="100" dirty="0">
                  <a:solidFill>
                    <a:schemeClr val="tx1"/>
                  </a:solidFill>
                </a:endParaRPr>
              </a:p>
            </p:txBody>
          </p:sp>
          <p:sp>
            <p:nvSpPr>
              <p:cNvPr id="48" name="Rectangle: Rounded Corners 47">
                <a:extLst>
                  <a:ext uri="{FF2B5EF4-FFF2-40B4-BE49-F238E27FC236}">
                    <a16:creationId xmlns:a16="http://schemas.microsoft.com/office/drawing/2014/main" id="{AA1BE842-FE1B-0CBF-A19C-9D3C99EE45F8}"/>
                  </a:ext>
                </a:extLst>
              </p:cNvPr>
              <p:cNvSpPr/>
              <p:nvPr/>
            </p:nvSpPr>
            <p:spPr>
              <a:xfrm>
                <a:off x="2855367" y="4821707"/>
                <a:ext cx="93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Darcy </a:t>
                </a:r>
                <a:r>
                  <a:rPr lang="fr-FR" sz="100" dirty="0" err="1">
                    <a:solidFill>
                      <a:schemeClr val="tx1"/>
                    </a:solidFill>
                  </a:rPr>
                  <a:t>Cells</a:t>
                </a:r>
                <a:endParaRPr lang="en-GB" sz="100" dirty="0">
                  <a:solidFill>
                    <a:schemeClr val="tx1"/>
                  </a:solidFill>
                </a:endParaRPr>
              </a:p>
            </p:txBody>
          </p:sp>
          <p:sp>
            <p:nvSpPr>
              <p:cNvPr id="49" name="Rectangle: Rounded Corners 48">
                <a:extLst>
                  <a:ext uri="{FF2B5EF4-FFF2-40B4-BE49-F238E27FC236}">
                    <a16:creationId xmlns:a16="http://schemas.microsoft.com/office/drawing/2014/main" id="{08C430D1-F700-73A9-D843-0A7669DE89DB}"/>
                  </a:ext>
                </a:extLst>
              </p:cNvPr>
              <p:cNvSpPr/>
              <p:nvPr/>
            </p:nvSpPr>
            <p:spPr>
              <a:xfrm>
                <a:off x="2819367" y="4439116"/>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Darcy Blood</a:t>
                </a:r>
                <a:endParaRPr lang="en-GB" sz="100" dirty="0">
                  <a:solidFill>
                    <a:schemeClr val="tx1"/>
                  </a:solidFill>
                </a:endParaRPr>
              </a:p>
            </p:txBody>
          </p:sp>
        </p:grpSp>
        <p:pic>
          <p:nvPicPr>
            <p:cNvPr id="25" name="Picture Placeholder 11" descr="A black silhouette of a person sitting under a tree&#10;&#10;AI-generated content may be incorrect.">
              <a:extLst>
                <a:ext uri="{FF2B5EF4-FFF2-40B4-BE49-F238E27FC236}">
                  <a16:creationId xmlns:a16="http://schemas.microsoft.com/office/drawing/2014/main" id="{C45B98B4-D561-57B6-3314-EBEF95E2B0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44" l="7422" r="89844">
                          <a14:foregroundMark x1="47266" y1="49219" x2="47266" y2="49219"/>
                          <a14:foregroundMark x1="62305" y1="41797" x2="62305" y2="41797"/>
                          <a14:foregroundMark x1="9863" y1="35938" x2="9863" y2="35938"/>
                          <a14:foregroundMark x1="7422" y1="35156" x2="7422" y2="35156"/>
                          <a14:backgroundMark x1="24414" y1="41309" x2="24414" y2="41309"/>
                          <a14:backgroundMark x1="32324" y1="37891" x2="32324" y2="37891"/>
                          <a14:backgroundMark x1="49023" y1="55176" x2="49023" y2="55176"/>
                        </a14:backgroundRemoval>
                      </a14:imgEffect>
                    </a14:imgLayer>
                  </a14:imgProps>
                </a:ext>
                <a:ext uri="{28A0092B-C50C-407E-A947-70E740481C1C}">
                  <a14:useLocalDpi xmlns:a14="http://schemas.microsoft.com/office/drawing/2010/main" val="0"/>
                </a:ext>
              </a:extLst>
            </a:blip>
            <a:srcRect r="21534" b="25022"/>
            <a:stretch>
              <a:fillRect/>
            </a:stretch>
          </p:blipFill>
          <p:spPr>
            <a:xfrm flipH="1">
              <a:off x="1560945" y="5153689"/>
              <a:ext cx="1039092" cy="992906"/>
            </a:xfrm>
            <a:prstGeom prst="rect">
              <a:avLst/>
            </a:prstGeom>
          </p:spPr>
        </p:pic>
        <p:grpSp>
          <p:nvGrpSpPr>
            <p:cNvPr id="26" name="Group 25">
              <a:extLst>
                <a:ext uri="{FF2B5EF4-FFF2-40B4-BE49-F238E27FC236}">
                  <a16:creationId xmlns:a16="http://schemas.microsoft.com/office/drawing/2014/main" id="{488CF7FD-4A79-379A-A0A3-86A59388E686}"/>
                </a:ext>
              </a:extLst>
            </p:cNvPr>
            <p:cNvGrpSpPr>
              <a:grpSpLocks noChangeAspect="1"/>
            </p:cNvGrpSpPr>
            <p:nvPr/>
          </p:nvGrpSpPr>
          <p:grpSpPr>
            <a:xfrm flipH="1">
              <a:off x="1474" y="3372179"/>
              <a:ext cx="1185644" cy="478438"/>
              <a:chOff x="7689130" y="3679832"/>
              <a:chExt cx="2954895" cy="1192377"/>
            </a:xfrm>
          </p:grpSpPr>
          <p:pic>
            <p:nvPicPr>
              <p:cNvPr id="34" name="Picture 33">
                <a:extLst>
                  <a:ext uri="{FF2B5EF4-FFF2-40B4-BE49-F238E27FC236}">
                    <a16:creationId xmlns:a16="http://schemas.microsoft.com/office/drawing/2014/main" id="{F736DCE0-5C9B-4F97-670B-F5B7E3A6A7D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778" b="91204" l="8929" r="96131">
                            <a14:foregroundMark x1="11905" y1="75926" x2="25298" y2="53704"/>
                            <a14:foregroundMark x1="25298" y1="53704" x2="85417" y2="31481"/>
                            <a14:foregroundMark x1="85417" y1="31481" x2="88393" y2="27315"/>
                            <a14:foregroundMark x1="22024" y1="86111" x2="40774" y2="54167"/>
                            <a14:foregroundMark x1="40774" y1="54167" x2="86607" y2="31944"/>
                            <a14:foregroundMark x1="86607" y1="31944" x2="75000" y2="10648"/>
                            <a14:foregroundMark x1="75000" y1="10648" x2="22024" y2="45370"/>
                            <a14:foregroundMark x1="22024" y1="45370" x2="10417" y2="60185"/>
                            <a14:foregroundMark x1="10417" y1="60185" x2="9226" y2="63889"/>
                            <a14:foregroundMark x1="12798" y1="79167" x2="23810" y2="57870"/>
                            <a14:foregroundMark x1="23810" y1="57870" x2="33929" y2="50463"/>
                            <a14:foregroundMark x1="42857" y1="87037" x2="58929" y2="67130"/>
                            <a14:foregroundMark x1="58929" y1="67130" x2="66964" y2="45833"/>
                            <a14:foregroundMark x1="66964" y1="45833" x2="50298" y2="63426"/>
                            <a14:foregroundMark x1="50298" y1="63426" x2="46726" y2="81019"/>
                            <a14:foregroundMark x1="42262" y1="91204" x2="42262" y2="91204"/>
                            <a14:foregroundMark x1="47321" y1="65741" x2="47321" y2="65741"/>
                            <a14:foregroundMark x1="45833" y1="64815" x2="45833" y2="64815"/>
                            <a14:foregroundMark x1="91369" y1="38889" x2="86012" y2="15278"/>
                            <a14:foregroundMark x1="86012" y1="15278" x2="81845" y2="11574"/>
                            <a14:foregroundMark x1="83631" y1="2778" x2="83631" y2="2778"/>
                            <a14:foregroundMark x1="92262" y1="21759" x2="88988" y2="37500"/>
                            <a14:foregroundMark x1="96131" y1="26389" x2="96131" y2="26389"/>
                          </a14:backgroundRemoval>
                        </a14:imgEffect>
                      </a14:imgLayer>
                    </a14:imgProps>
                  </a:ext>
                </a:extLst>
              </a:blip>
              <a:stretch>
                <a:fillRect/>
              </a:stretch>
            </p:blipFill>
            <p:spPr>
              <a:xfrm>
                <a:off x="9188198" y="3846025"/>
                <a:ext cx="1455827" cy="898418"/>
              </a:xfrm>
              <a:prstGeom prst="rect">
                <a:avLst/>
              </a:prstGeom>
            </p:spPr>
          </p:pic>
          <p:pic>
            <p:nvPicPr>
              <p:cNvPr id="35" name="Image 91">
                <a:extLst>
                  <a:ext uri="{FF2B5EF4-FFF2-40B4-BE49-F238E27FC236}">
                    <a16:creationId xmlns:a16="http://schemas.microsoft.com/office/drawing/2014/main" id="{6FF41867-E707-F6B2-4ADC-5BB2D53F339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204" b="95911" l="2682" r="96169">
                            <a14:foregroundMark x1="8812" y1="69888" x2="8812" y2="69888"/>
                            <a14:foregroundMark x1="9195" y1="49814" x2="9195" y2="49814"/>
                            <a14:foregroundMark x1="3831" y1="56134" x2="3831" y2="56134"/>
                            <a14:foregroundMark x1="3065" y1="54647" x2="3065" y2="54647"/>
                            <a14:foregroundMark x1="92337" y1="40520" x2="92337" y2="40520"/>
                            <a14:foregroundMark x1="96169" y1="49814" x2="96169" y2="49814"/>
                            <a14:foregroundMark x1="92337" y1="71747" x2="92337" y2="71747"/>
                            <a14:foregroundMark x1="56705" y1="92565" x2="56705" y2="92565"/>
                            <a14:foregroundMark x1="51341" y1="95911" x2="51341" y2="95911"/>
                            <a14:foregroundMark x1="49425" y1="5204" x2="49425" y2="5204"/>
                          </a14:backgroundRemoval>
                        </a14:imgEffect>
                      </a14:imgLayer>
                    </a14:imgProps>
                  </a:ext>
                </a:extLst>
              </a:blip>
              <a:stretch>
                <a:fillRect/>
              </a:stretch>
            </p:blipFill>
            <p:spPr>
              <a:xfrm>
                <a:off x="7689130" y="3679832"/>
                <a:ext cx="1156916" cy="1192377"/>
              </a:xfrm>
              <a:prstGeom prst="rect">
                <a:avLst/>
              </a:prstGeom>
            </p:spPr>
          </p:pic>
          <p:cxnSp>
            <p:nvCxnSpPr>
              <p:cNvPr id="36" name="Straight Connector 35">
                <a:extLst>
                  <a:ext uri="{FF2B5EF4-FFF2-40B4-BE49-F238E27FC236}">
                    <a16:creationId xmlns:a16="http://schemas.microsoft.com/office/drawing/2014/main" id="{0A2A940F-3077-0730-E8DB-7B65982899E8}"/>
                  </a:ext>
                </a:extLst>
              </p:cNvPr>
              <p:cNvCxnSpPr>
                <a:cxnSpLocks/>
              </p:cNvCxnSpPr>
              <p:nvPr/>
            </p:nvCxnSpPr>
            <p:spPr>
              <a:xfrm>
                <a:off x="8405813" y="3748088"/>
                <a:ext cx="1462087" cy="527932"/>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B2CC009-B88D-F1A9-871D-709DF193A71B}"/>
                  </a:ext>
                </a:extLst>
              </p:cNvPr>
              <p:cNvCxnSpPr>
                <a:cxnSpLocks/>
              </p:cNvCxnSpPr>
              <p:nvPr/>
            </p:nvCxnSpPr>
            <p:spPr>
              <a:xfrm flipV="1">
                <a:off x="8405813" y="4276020"/>
                <a:ext cx="1462087" cy="531169"/>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23EE92CE-3E36-A64C-BC48-A29C6DB0E365}"/>
                  </a:ext>
                </a:extLst>
              </p:cNvPr>
              <p:cNvSpPr/>
              <p:nvPr/>
            </p:nvSpPr>
            <p:spPr>
              <a:xfrm>
                <a:off x="9844088" y="4249513"/>
                <a:ext cx="45719" cy="45719"/>
              </a:xfrm>
              <a:prstGeom prst="ellipse">
                <a:avLst/>
              </a:prstGeom>
              <a:solidFill>
                <a:srgbClr val="595959"/>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00"/>
              </a:p>
            </p:txBody>
          </p:sp>
        </p:grpSp>
        <p:sp>
          <p:nvSpPr>
            <p:cNvPr id="27" name="TextBox 26">
              <a:extLst>
                <a:ext uri="{FF2B5EF4-FFF2-40B4-BE49-F238E27FC236}">
                  <a16:creationId xmlns:a16="http://schemas.microsoft.com/office/drawing/2014/main" id="{94F45D71-7345-A556-BA3C-7054D1E7E2C7}"/>
                </a:ext>
              </a:extLst>
            </p:cNvPr>
            <p:cNvSpPr txBox="1"/>
            <p:nvPr/>
          </p:nvSpPr>
          <p:spPr>
            <a:xfrm>
              <a:off x="6926" y="3806429"/>
              <a:ext cx="1629641" cy="610494"/>
            </a:xfrm>
            <a:prstGeom prst="rect">
              <a:avLst/>
            </a:prstGeom>
            <a:noFill/>
          </p:spPr>
          <p:txBody>
            <a:bodyPr wrap="square" rtlCol="0">
              <a:spAutoFit/>
            </a:bodyPr>
            <a:lstStyle/>
            <a:p>
              <a:pPr algn="ctr"/>
              <a:r>
                <a:rPr lang="fr-FR" sz="800" b="1" dirty="0">
                  <a:latin typeface="Freestyle Script" panose="030804020302050B0404" pitchFamily="66" charset="0"/>
                </a:rPr>
                <a:t>F(</a:t>
              </a:r>
              <a:r>
                <a:rPr lang="fr-FR" sz="800" b="1" u="sng" dirty="0">
                  <a:latin typeface="Freestyle Script" panose="030804020302050B0404" pitchFamily="66" charset="0"/>
                </a:rPr>
                <a:t>x</a:t>
              </a:r>
              <a:r>
                <a:rPr lang="fr-FR" sz="800" b="1" dirty="0">
                  <a:latin typeface="Freestyle Script" panose="030804020302050B0404" pitchFamily="66" charset="0"/>
                </a:rPr>
                <a:t>, p</a:t>
              </a:r>
              <a:r>
                <a:rPr lang="el-GR" sz="800" b="1" baseline="30000" dirty="0">
                  <a:latin typeface="Times New Roman" panose="02020603050405020304" pitchFamily="18" charset="0"/>
                  <a:cs typeface="Times New Roman" panose="02020603050405020304" pitchFamily="18" charset="0"/>
                </a:rPr>
                <a:t>α</a:t>
              </a:r>
              <a:r>
                <a:rPr lang="fr-FR" sz="800" b="1" dirty="0">
                  <a:latin typeface="Freestyle Script" panose="030804020302050B0404" pitchFamily="66" charset="0"/>
                </a:rPr>
                <a:t>) =</a:t>
              </a:r>
              <a:endParaRPr lang="en-GB" sz="800" b="1" dirty="0">
                <a:latin typeface="Freestyle Script" panose="030804020302050B0404" pitchFamily="66" charset="0"/>
              </a:endParaRPr>
            </a:p>
          </p:txBody>
        </p:sp>
        <p:sp>
          <p:nvSpPr>
            <p:cNvPr id="28" name="Left Bracket 27">
              <a:extLst>
                <a:ext uri="{FF2B5EF4-FFF2-40B4-BE49-F238E27FC236}">
                  <a16:creationId xmlns:a16="http://schemas.microsoft.com/office/drawing/2014/main" id="{7FC4F2E6-748E-2340-0255-007AB598D132}"/>
                </a:ext>
              </a:extLst>
            </p:cNvPr>
            <p:cNvSpPr/>
            <p:nvPr/>
          </p:nvSpPr>
          <p:spPr>
            <a:xfrm>
              <a:off x="1627253" y="24015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00"/>
            </a:p>
          </p:txBody>
        </p:sp>
        <p:sp>
          <p:nvSpPr>
            <p:cNvPr id="29" name="Left Bracket 28">
              <a:extLst>
                <a:ext uri="{FF2B5EF4-FFF2-40B4-BE49-F238E27FC236}">
                  <a16:creationId xmlns:a16="http://schemas.microsoft.com/office/drawing/2014/main" id="{E276B139-FDD0-44ED-001C-AFE287EB2358}"/>
                </a:ext>
              </a:extLst>
            </p:cNvPr>
            <p:cNvSpPr/>
            <p:nvPr/>
          </p:nvSpPr>
          <p:spPr>
            <a:xfrm rot="10800000">
              <a:off x="6463398" y="24015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00"/>
            </a:p>
          </p:txBody>
        </p:sp>
        <p:cxnSp>
          <p:nvCxnSpPr>
            <p:cNvPr id="30" name="Straight Connector 29">
              <a:extLst>
                <a:ext uri="{FF2B5EF4-FFF2-40B4-BE49-F238E27FC236}">
                  <a16:creationId xmlns:a16="http://schemas.microsoft.com/office/drawing/2014/main" id="{C159C8BD-5C4C-1100-CE32-C0F64E11C6B9}"/>
                </a:ext>
              </a:extLst>
            </p:cNvPr>
            <p:cNvCxnSpPr>
              <a:cxnSpLocks/>
            </p:cNvCxnSpPr>
            <p:nvPr/>
          </p:nvCxnSpPr>
          <p:spPr>
            <a:xfrm>
              <a:off x="4158429" y="2635595"/>
              <a:ext cx="0" cy="2988000"/>
            </a:xfrm>
            <a:prstGeom prst="line">
              <a:avLst/>
            </a:prstGeom>
          </p:spPr>
          <p:style>
            <a:lnRef idx="2">
              <a:schemeClr val="dk1"/>
            </a:lnRef>
            <a:fillRef idx="0">
              <a:schemeClr val="dk1"/>
            </a:fillRef>
            <a:effectRef idx="1">
              <a:schemeClr val="dk1"/>
            </a:effectRef>
            <a:fontRef idx="minor">
              <a:schemeClr val="tx1"/>
            </a:fontRef>
          </p:style>
        </p:cxnSp>
        <p:pic>
          <p:nvPicPr>
            <p:cNvPr id="31" name="Picture 30" descr="A black and white image of a person standing next to a black board&#10;&#10;AI-generated content may be incorrect.">
              <a:extLst>
                <a:ext uri="{FF2B5EF4-FFF2-40B4-BE49-F238E27FC236}">
                  <a16:creationId xmlns:a16="http://schemas.microsoft.com/office/drawing/2014/main" id="{9EC9AC50-BFBD-34C2-BEAF-CA88FB0F58A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2637" y1="27441" x2="52637" y2="27441"/>
                          <a14:foregroundMark x1="49707" y1="54102" x2="49707" y2="54102"/>
                          <a14:foregroundMark x1="52246" y1="49316" x2="52246" y2="49316"/>
                          <a14:foregroundMark x1="57422" y1="49219" x2="57422" y2="49219"/>
                          <a14:foregroundMark x1="63867" y1="50586" x2="63867" y2="50586"/>
                          <a14:foregroundMark x1="65137" y1="50684" x2="65137" y2="50684"/>
                          <a14:foregroundMark x1="64355" y1="44629" x2="64355" y2="44629"/>
                          <a14:foregroundMark x1="58496" y1="45313" x2="58496" y2="45313"/>
                          <a14:foregroundMark x1="55762" y1="42676" x2="55762" y2="42676"/>
                          <a14:foregroundMark x1="55762" y1="41113" x2="55762" y2="41113"/>
                          <a14:foregroundMark x1="58496" y1="39453" x2="58496" y2="39453"/>
                          <a14:foregroundMark x1="49609" y1="39355" x2="49609" y2="39355"/>
                          <a14:foregroundMark x1="52148" y1="32715" x2="52148" y2="32715"/>
                          <a14:foregroundMark x1="52441" y1="31738" x2="52441" y2="31738"/>
                          <a14:foregroundMark x1="52051" y1="30762" x2="52051" y2="30762"/>
                          <a14:backgroundMark x1="41699" y1="64063" x2="41699" y2="64063"/>
                          <a14:backgroundMark x1="58008" y1="49609" x2="58008" y2="49609"/>
                          <a14:backgroundMark x1="57813" y1="45801" x2="57813" y2="45801"/>
                          <a14:backgroundMark x1="54199" y1="40332" x2="54199" y2="40332"/>
                          <a14:backgroundMark x1="64258" y1="39453" x2="64258" y2="39453"/>
                          <a14:backgroundMark x1="52344" y1="31250" x2="52344" y2="31250"/>
                          <a14:backgroundMark x1="51660" y1="30371" x2="51660" y2="30371"/>
                          <a14:backgroundMark x1="51953" y1="30566" x2="51953" y2="30566"/>
                          <a14:backgroundMark x1="53125" y1="30469" x2="53125" y2="30469"/>
                        </a14:backgroundRemoval>
                      </a14:imgEffect>
                    </a14:imgLayer>
                  </a14:imgProps>
                </a:ext>
                <a:ext uri="{28A0092B-C50C-407E-A947-70E740481C1C}">
                  <a14:useLocalDpi xmlns:a14="http://schemas.microsoft.com/office/drawing/2010/main" val="0"/>
                </a:ext>
              </a:extLst>
            </a:blip>
            <a:srcRect l="29150" t="14447" r="26220" b="25580"/>
            <a:stretch>
              <a:fillRect/>
            </a:stretch>
          </p:blipFill>
          <p:spPr>
            <a:xfrm>
              <a:off x="5846695" y="5102595"/>
              <a:ext cx="776932" cy="1044000"/>
            </a:xfrm>
            <a:prstGeom prst="rect">
              <a:avLst/>
            </a:prstGeom>
          </p:spPr>
        </p:pic>
        <p:sp>
          <p:nvSpPr>
            <p:cNvPr id="32" name="TextBox 31">
              <a:extLst>
                <a:ext uri="{FF2B5EF4-FFF2-40B4-BE49-F238E27FC236}">
                  <a16:creationId xmlns:a16="http://schemas.microsoft.com/office/drawing/2014/main" id="{F42A2782-DB30-2821-931A-1AF069F5C090}"/>
                </a:ext>
              </a:extLst>
            </p:cNvPr>
            <p:cNvSpPr txBox="1"/>
            <p:nvPr/>
          </p:nvSpPr>
          <p:spPr>
            <a:xfrm>
              <a:off x="1825351" y="2371287"/>
              <a:ext cx="2187066" cy="392458"/>
            </a:xfrm>
            <a:prstGeom prst="rect">
              <a:avLst/>
            </a:prstGeom>
            <a:noFill/>
          </p:spPr>
          <p:txBody>
            <a:bodyPr wrap="square" rtlCol="0">
              <a:spAutoFit/>
            </a:bodyPr>
            <a:lstStyle/>
            <a:p>
              <a:r>
                <a:rPr lang="fr-FR" sz="300" b="1" dirty="0"/>
                <a:t>Conservation Laws</a:t>
              </a:r>
              <a:endParaRPr lang="en-GB" sz="300" b="1" dirty="0"/>
            </a:p>
          </p:txBody>
        </p:sp>
        <p:sp>
          <p:nvSpPr>
            <p:cNvPr id="33" name="TextBox 32">
              <a:extLst>
                <a:ext uri="{FF2B5EF4-FFF2-40B4-BE49-F238E27FC236}">
                  <a16:creationId xmlns:a16="http://schemas.microsoft.com/office/drawing/2014/main" id="{C43049C2-A17B-EA51-D7F8-805D267010AE}"/>
                </a:ext>
              </a:extLst>
            </p:cNvPr>
            <p:cNvSpPr txBox="1"/>
            <p:nvPr/>
          </p:nvSpPr>
          <p:spPr>
            <a:xfrm>
              <a:off x="4308171" y="2371287"/>
              <a:ext cx="2187066" cy="392458"/>
            </a:xfrm>
            <a:prstGeom prst="rect">
              <a:avLst/>
            </a:prstGeom>
            <a:noFill/>
          </p:spPr>
          <p:txBody>
            <a:bodyPr wrap="square" rtlCol="0">
              <a:spAutoFit/>
            </a:bodyPr>
            <a:lstStyle/>
            <a:p>
              <a:r>
                <a:rPr lang="fr-FR" sz="300" b="1" dirty="0"/>
                <a:t>Constitutive Laws</a:t>
              </a:r>
              <a:endParaRPr lang="en-GB" sz="300" b="1" dirty="0"/>
            </a:p>
          </p:txBody>
        </p:sp>
      </p:grpSp>
      <p:pic>
        <p:nvPicPr>
          <p:cNvPr id="61" name="Graphic 60" descr="Computer with solid fill">
            <a:extLst>
              <a:ext uri="{FF2B5EF4-FFF2-40B4-BE49-F238E27FC236}">
                <a16:creationId xmlns:a16="http://schemas.microsoft.com/office/drawing/2014/main" id="{D5CB6515-B52B-2564-782B-0CB550E916AF}"/>
              </a:ext>
            </a:extLst>
          </p:cNvPr>
          <p:cNvPicPr>
            <a:picLocks noChangeAspect="1"/>
          </p:cNvPicPr>
          <p:nvPr/>
        </p:nvPicPr>
        <p:blipFill>
          <a:blip r:embed="rId12">
            <a:extLst>
              <a:ext uri="{96DAC541-7B7A-43D3-8B79-37D633B846F1}">
                <asvg:svgBlip xmlns:asvg="http://schemas.microsoft.com/office/drawing/2016/SVG/main" r:embed="rId13"/>
              </a:ext>
            </a:extLst>
          </a:blip>
          <a:srcRect r="33046"/>
          <a:stretch>
            <a:fillRect/>
          </a:stretch>
        </p:blipFill>
        <p:spPr>
          <a:xfrm>
            <a:off x="218704" y="2061365"/>
            <a:ext cx="2557570" cy="3819897"/>
          </a:xfrm>
          <a:prstGeom prst="rect">
            <a:avLst/>
          </a:prstGeom>
        </p:spPr>
      </p:pic>
      <p:pic>
        <p:nvPicPr>
          <p:cNvPr id="63" name="Picture 8" descr="An overview of the FEniCS Project — FEniCSx tutorial">
            <a:extLst>
              <a:ext uri="{FF2B5EF4-FFF2-40B4-BE49-F238E27FC236}">
                <a16:creationId xmlns:a16="http://schemas.microsoft.com/office/drawing/2014/main" id="{76A426BF-7DE0-9924-7BF7-AAA4D19FF0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5846" y="4683806"/>
            <a:ext cx="542107" cy="744387"/>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2B51EFAE-9B4D-1EAA-C06B-3F8CA52057CE}"/>
              </a:ext>
            </a:extLst>
          </p:cNvPr>
          <p:cNvGrpSpPr/>
          <p:nvPr/>
        </p:nvGrpSpPr>
        <p:grpSpPr>
          <a:xfrm>
            <a:off x="2590494" y="1707253"/>
            <a:ext cx="2876920" cy="2057768"/>
            <a:chOff x="6166328" y="1896060"/>
            <a:chExt cx="2876920" cy="2057768"/>
          </a:xfrm>
        </p:grpSpPr>
        <p:grpSp>
          <p:nvGrpSpPr>
            <p:cNvPr id="66" name="Group 65">
              <a:extLst>
                <a:ext uri="{FF2B5EF4-FFF2-40B4-BE49-F238E27FC236}">
                  <a16:creationId xmlns:a16="http://schemas.microsoft.com/office/drawing/2014/main" id="{6D89647B-B81C-8A24-BE31-4032EF38BABB}"/>
                </a:ext>
              </a:extLst>
            </p:cNvPr>
            <p:cNvGrpSpPr/>
            <p:nvPr/>
          </p:nvGrpSpPr>
          <p:grpSpPr>
            <a:xfrm>
              <a:off x="6166328" y="1896060"/>
              <a:ext cx="1440000" cy="1440000"/>
              <a:chOff x="7048470" y="719015"/>
              <a:chExt cx="1445912" cy="1454871"/>
            </a:xfrm>
          </p:grpSpPr>
          <p:pic>
            <p:nvPicPr>
              <p:cNvPr id="69" name="Image 9">
                <a:extLst>
                  <a:ext uri="{FF2B5EF4-FFF2-40B4-BE49-F238E27FC236}">
                    <a16:creationId xmlns:a16="http://schemas.microsoft.com/office/drawing/2014/main" id="{F7811F0C-A59C-9EB2-337A-24BA9594569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125" b="96484" l="1172" r="96094">
                            <a14:foregroundMark x1="79102" y1="83984" x2="30078" y2="88086"/>
                            <a14:foregroundMark x1="30078" y1="88086" x2="12109" y2="70508"/>
                            <a14:foregroundMark x1="12109" y1="70508" x2="3711" y2="43359"/>
                            <a14:foregroundMark x1="3711" y1="43359" x2="17773" y2="20898"/>
                            <a14:foregroundMark x1="17773" y1="20898" x2="38672" y2="8008"/>
                            <a14:foregroundMark x1="38672" y1="8008" x2="66016" y2="8789"/>
                            <a14:foregroundMark x1="66016" y1="8789" x2="89648" y2="26758"/>
                            <a14:foregroundMark x1="89648" y1="26758" x2="91797" y2="56641"/>
                            <a14:foregroundMark x1="91797" y1="56641" x2="71680" y2="85352"/>
                            <a14:foregroundMark x1="71680" y1="85352" x2="40625" y2="93750"/>
                            <a14:foregroundMark x1="40625" y1="93750" x2="27734" y2="88672"/>
                            <a14:foregroundMark x1="5664" y1="59961" x2="5664" y2="59961"/>
                            <a14:foregroundMark x1="1367" y1="51172" x2="1367" y2="51172"/>
                            <a14:foregroundMark x1="48633" y1="3125" x2="48633" y2="3125"/>
                            <a14:foregroundMark x1="96289" y1="42383" x2="96289" y2="42383"/>
                            <a14:foregroundMark x1="64844" y1="94336" x2="64844" y2="94336"/>
                            <a14:foregroundMark x1="50391" y1="96484" x2="50391" y2="96484"/>
                          </a14:backgroundRemoval>
                        </a14:imgEffect>
                      </a14:imgLayer>
                    </a14:imgProps>
                  </a:ext>
                  <a:ext uri="{28A0092B-C50C-407E-A947-70E740481C1C}">
                    <a14:useLocalDpi xmlns:a14="http://schemas.microsoft.com/office/drawing/2010/main" val="0"/>
                  </a:ext>
                </a:extLst>
              </a:blip>
              <a:stretch>
                <a:fillRect/>
              </a:stretch>
            </p:blipFill>
            <p:spPr>
              <a:xfrm>
                <a:off x="7059240" y="719015"/>
                <a:ext cx="1435142" cy="1435142"/>
              </a:xfrm>
              <a:prstGeom prst="rect">
                <a:avLst/>
              </a:prstGeom>
            </p:spPr>
          </p:pic>
          <p:sp>
            <p:nvSpPr>
              <p:cNvPr id="70" name="Oval 69">
                <a:extLst>
                  <a:ext uri="{FF2B5EF4-FFF2-40B4-BE49-F238E27FC236}">
                    <a16:creationId xmlns:a16="http://schemas.microsoft.com/office/drawing/2014/main" id="{AFCB74CC-8FEA-27EE-9701-B0A3ABDA5101}"/>
                  </a:ext>
                </a:extLst>
              </p:cNvPr>
              <p:cNvSpPr/>
              <p:nvPr/>
            </p:nvSpPr>
            <p:spPr>
              <a:xfrm>
                <a:off x="7048470" y="737486"/>
                <a:ext cx="1436400" cy="1436400"/>
              </a:xfrm>
              <a:prstGeom prst="ellipse">
                <a:avLst/>
              </a:prstGeom>
              <a:noFill/>
              <a:ln w="5715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7" name="Freeform: Shape 66">
              <a:extLst>
                <a:ext uri="{FF2B5EF4-FFF2-40B4-BE49-F238E27FC236}">
                  <a16:creationId xmlns:a16="http://schemas.microsoft.com/office/drawing/2014/main" id="{7AC800F4-FA16-C422-E568-F696E1912934}"/>
                </a:ext>
              </a:extLst>
            </p:cNvPr>
            <p:cNvSpPr/>
            <p:nvPr/>
          </p:nvSpPr>
          <p:spPr>
            <a:xfrm rot="1178836">
              <a:off x="7258407" y="2720789"/>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DCEAF7">
                <a:alpha val="70000"/>
              </a:srgbClr>
            </a:solid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FCE6E7F0-CAE4-BC35-29B3-6FF66701EBD9}"/>
                </a:ext>
              </a:extLst>
            </p:cNvPr>
            <p:cNvSpPr/>
            <p:nvPr/>
          </p:nvSpPr>
          <p:spPr>
            <a:xfrm>
              <a:off x="7963248" y="2873828"/>
              <a:ext cx="1080000" cy="1080000"/>
            </a:xfrm>
            <a:prstGeom prst="ellipse">
              <a:avLst/>
            </a:prstGeom>
            <a:blipFill>
              <a:blip r:embed="rId17"/>
              <a:stretch>
                <a:fillRect/>
              </a:stretch>
            </a:blip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1" name="Group 70">
            <a:extLst>
              <a:ext uri="{FF2B5EF4-FFF2-40B4-BE49-F238E27FC236}">
                <a16:creationId xmlns:a16="http://schemas.microsoft.com/office/drawing/2014/main" id="{3C56B36B-ABAE-73EE-BC1E-0BAA4C890DF5}"/>
              </a:ext>
            </a:extLst>
          </p:cNvPr>
          <p:cNvGrpSpPr/>
          <p:nvPr/>
        </p:nvGrpSpPr>
        <p:grpSpPr>
          <a:xfrm>
            <a:off x="2590494" y="4177605"/>
            <a:ext cx="2876920" cy="1833249"/>
            <a:chOff x="6166328" y="4266747"/>
            <a:chExt cx="2876920" cy="1833249"/>
          </a:xfrm>
        </p:grpSpPr>
        <p:grpSp>
          <p:nvGrpSpPr>
            <p:cNvPr id="72" name="Group 71">
              <a:extLst>
                <a:ext uri="{FF2B5EF4-FFF2-40B4-BE49-F238E27FC236}">
                  <a16:creationId xmlns:a16="http://schemas.microsoft.com/office/drawing/2014/main" id="{7B23B22B-B0E8-FDDC-6E06-2B10943A2F3F}"/>
                </a:ext>
              </a:extLst>
            </p:cNvPr>
            <p:cNvGrpSpPr/>
            <p:nvPr/>
          </p:nvGrpSpPr>
          <p:grpSpPr>
            <a:xfrm rot="5400000">
              <a:off x="6166328" y="4659996"/>
              <a:ext cx="1440000" cy="1440000"/>
              <a:chOff x="8012121" y="1808631"/>
              <a:chExt cx="1451270" cy="1439210"/>
            </a:xfrm>
          </p:grpSpPr>
          <p:pic>
            <p:nvPicPr>
              <p:cNvPr id="76" name="Image 8">
                <a:extLst>
                  <a:ext uri="{FF2B5EF4-FFF2-40B4-BE49-F238E27FC236}">
                    <a16:creationId xmlns:a16="http://schemas.microsoft.com/office/drawing/2014/main" id="{6BD9AD9C-03AB-3F60-B0E7-BB06AD4F39C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2344" b="98633" l="1758" r="97461">
                            <a14:foregroundMark x1="81055" y1="87891" x2="43164" y2="94336"/>
                            <a14:foregroundMark x1="43164" y1="94336" x2="16602" y2="79688"/>
                            <a14:foregroundMark x1="16602" y1="79688" x2="7617" y2="48242"/>
                            <a14:foregroundMark x1="7617" y1="48242" x2="25391" y2="21680"/>
                            <a14:foregroundMark x1="25391" y1="21680" x2="53711" y2="5078"/>
                            <a14:foregroundMark x1="53711" y1="5078" x2="82031" y2="18555"/>
                            <a14:foregroundMark x1="82031" y1="18555" x2="92578" y2="49219"/>
                            <a14:foregroundMark x1="92578" y1="49219" x2="84570" y2="76563"/>
                            <a14:foregroundMark x1="84570" y1="76563" x2="81055" y2="80078"/>
                            <a14:foregroundMark x1="5078" y1="48047" x2="5078" y2="48047"/>
                            <a14:foregroundMark x1="1758" y1="48047" x2="1758" y2="48047"/>
                            <a14:foregroundMark x1="36914" y1="7422" x2="36914" y2="7422"/>
                            <a14:foregroundMark x1="50000" y1="2344" x2="50000" y2="2344"/>
                            <a14:foregroundMark x1="97656" y1="50781" x2="97656" y2="50781"/>
                            <a14:foregroundMark x1="51367" y1="98633" x2="51367" y2="98633"/>
                          </a14:backgroundRemoval>
                        </a14:imgEffect>
                      </a14:imgLayer>
                    </a14:imgProps>
                  </a:ext>
                  <a:ext uri="{28A0092B-C50C-407E-A947-70E740481C1C}">
                    <a14:useLocalDpi xmlns:a14="http://schemas.microsoft.com/office/drawing/2010/main" val="0"/>
                  </a:ext>
                </a:extLst>
              </a:blip>
              <a:stretch>
                <a:fillRect/>
              </a:stretch>
            </p:blipFill>
            <p:spPr>
              <a:xfrm>
                <a:off x="8026991" y="1811441"/>
                <a:ext cx="1436400" cy="1436400"/>
              </a:xfrm>
              <a:prstGeom prst="rect">
                <a:avLst/>
              </a:prstGeom>
            </p:spPr>
          </p:pic>
          <p:sp>
            <p:nvSpPr>
              <p:cNvPr id="77" name="Oval 76">
                <a:extLst>
                  <a:ext uri="{FF2B5EF4-FFF2-40B4-BE49-F238E27FC236}">
                    <a16:creationId xmlns:a16="http://schemas.microsoft.com/office/drawing/2014/main" id="{5A3F7F7E-C0F5-70DE-6411-21A144BA3F9C}"/>
                  </a:ext>
                </a:extLst>
              </p:cNvPr>
              <p:cNvSpPr/>
              <p:nvPr/>
            </p:nvSpPr>
            <p:spPr>
              <a:xfrm>
                <a:off x="8012121" y="1808631"/>
                <a:ext cx="1436400" cy="1436400"/>
              </a:xfrm>
              <a:prstGeom prst="ellipse">
                <a:avLst/>
              </a:prstGeom>
              <a:noFill/>
              <a:ln w="57150">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4" name="Freeform: Shape 73">
              <a:extLst>
                <a:ext uri="{FF2B5EF4-FFF2-40B4-BE49-F238E27FC236}">
                  <a16:creationId xmlns:a16="http://schemas.microsoft.com/office/drawing/2014/main" id="{768E8BA1-1BA3-C94B-51B9-19DB723E5182}"/>
                </a:ext>
              </a:extLst>
            </p:cNvPr>
            <p:cNvSpPr/>
            <p:nvPr/>
          </p:nvSpPr>
          <p:spPr>
            <a:xfrm rot="19302727">
              <a:off x="7292309" y="4825163"/>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FFCCCC">
                <a:alpha val="70000"/>
              </a:srgbClr>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41306395-B5B6-0827-8271-BA458B2E1314}"/>
                </a:ext>
              </a:extLst>
            </p:cNvPr>
            <p:cNvSpPr/>
            <p:nvPr/>
          </p:nvSpPr>
          <p:spPr>
            <a:xfrm>
              <a:off x="7963248" y="4266747"/>
              <a:ext cx="1080000" cy="1080000"/>
            </a:xfrm>
            <a:prstGeom prst="ellipse">
              <a:avLst/>
            </a:prstGeom>
            <a:blipFill>
              <a:blip r:embed="rId20"/>
              <a:stretch>
                <a:fillRect/>
              </a:stretch>
            </a:blip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8" name="Picture 77">
            <a:extLst>
              <a:ext uri="{FF2B5EF4-FFF2-40B4-BE49-F238E27FC236}">
                <a16:creationId xmlns:a16="http://schemas.microsoft.com/office/drawing/2014/main" id="{F6B3673A-9F5C-0309-1B02-A554B87AA12B}"/>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560" r="5043"/>
                    </a14:imgEffect>
                  </a14:imgLayer>
                </a14:imgProps>
              </a:ext>
            </a:extLst>
          </a:blip>
          <a:srcRect r="94397"/>
          <a:stretch>
            <a:fillRect/>
          </a:stretch>
        </p:blipFill>
        <p:spPr>
          <a:xfrm>
            <a:off x="3631317" y="1595891"/>
            <a:ext cx="378776" cy="519569"/>
          </a:xfrm>
          <a:prstGeom prst="rect">
            <a:avLst/>
          </a:prstGeom>
        </p:spPr>
      </p:pic>
      <p:sp>
        <p:nvSpPr>
          <p:cNvPr id="88" name="TextBox 87">
            <a:extLst>
              <a:ext uri="{FF2B5EF4-FFF2-40B4-BE49-F238E27FC236}">
                <a16:creationId xmlns:a16="http://schemas.microsoft.com/office/drawing/2014/main" id="{A9A89CD0-7001-F388-277C-8F2700FAAB8E}"/>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
        <p:nvSpPr>
          <p:cNvPr id="89" name="Rectangle: Rounded Corners 88">
            <a:extLst>
              <a:ext uri="{FF2B5EF4-FFF2-40B4-BE49-F238E27FC236}">
                <a16:creationId xmlns:a16="http://schemas.microsoft.com/office/drawing/2014/main" id="{EFACD11E-4ECC-ECD9-17D8-529D63497A9E}"/>
              </a:ext>
            </a:extLst>
          </p:cNvPr>
          <p:cNvSpPr>
            <a:spLocks noChangeAspect="1"/>
          </p:cNvSpPr>
          <p:nvPr/>
        </p:nvSpPr>
        <p:spPr>
          <a:xfrm>
            <a:off x="6921798" y="2474857"/>
            <a:ext cx="4432001" cy="2505043"/>
          </a:xfrm>
          <a:prstGeom prst="roundRect">
            <a:avLst/>
          </a:prstGeom>
          <a:blipFill>
            <a:blip r:embed="rId2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C067419F-5700-707A-97D3-F66DA3EADDAF}"/>
              </a:ext>
            </a:extLst>
          </p:cNvPr>
          <p:cNvSpPr txBox="1"/>
          <p:nvPr/>
        </p:nvSpPr>
        <p:spPr>
          <a:xfrm>
            <a:off x="7378848" y="2105525"/>
            <a:ext cx="3517900" cy="369332"/>
          </a:xfrm>
          <a:prstGeom prst="rect">
            <a:avLst/>
          </a:prstGeom>
          <a:noFill/>
        </p:spPr>
        <p:txBody>
          <a:bodyPr wrap="square" rtlCol="0">
            <a:spAutoFit/>
          </a:bodyPr>
          <a:lstStyle/>
          <a:p>
            <a:r>
              <a:rPr lang="fr-FR" dirty="0" err="1"/>
              <a:t>Towards</a:t>
            </a:r>
            <a:r>
              <a:rPr lang="fr-FR" dirty="0"/>
              <a:t> </a:t>
            </a:r>
            <a:r>
              <a:rPr lang="fr-FR" dirty="0" err="1"/>
              <a:t>Personnalized</a:t>
            </a:r>
            <a:r>
              <a:rPr lang="fr-FR" dirty="0"/>
              <a:t> </a:t>
            </a:r>
            <a:r>
              <a:rPr lang="fr-FR" dirty="0" err="1"/>
              <a:t>Treatment</a:t>
            </a:r>
            <a:endParaRPr lang="en-GB" dirty="0"/>
          </a:p>
        </p:txBody>
      </p:sp>
    </p:spTree>
    <p:extLst>
      <p:ext uri="{BB962C8B-B14F-4D97-AF65-F5344CB8AC3E}">
        <p14:creationId xmlns:p14="http://schemas.microsoft.com/office/powerpoint/2010/main" val="125658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1EEEC-6F25-4A6A-25B3-0FCA02C327F0}"/>
              </a:ext>
            </a:extLst>
          </p:cNvPr>
          <p:cNvSpPr>
            <a:spLocks noGrp="1"/>
          </p:cNvSpPr>
          <p:nvPr>
            <p:ph type="body" sz="quarter" idx="10"/>
          </p:nvPr>
        </p:nvSpPr>
        <p:spPr>
          <a:xfrm>
            <a:off x="0" y="3554615"/>
            <a:ext cx="8700408" cy="948083"/>
          </a:xfrm>
        </p:spPr>
        <p:txBody>
          <a:bodyPr/>
          <a:lstStyle/>
          <a:p>
            <a:pPr marL="0" indent="0">
              <a:buNone/>
            </a:pPr>
            <a:r>
              <a:rPr lang="fr-FR" b="1" dirty="0">
                <a:latin typeface="Bradley Hand ITC" panose="03070402050302030203" pitchFamily="66" charset="0"/>
              </a:rPr>
              <a:t>    </a:t>
            </a:r>
            <a:r>
              <a:rPr lang="fr-FR" b="1" dirty="0" err="1">
                <a:latin typeface="Bradley Hand ITC" panose="03070402050302030203" pitchFamily="66" charset="0"/>
              </a:rPr>
              <a:t>Thank</a:t>
            </a:r>
            <a:r>
              <a:rPr lang="fr-FR" b="1" dirty="0">
                <a:latin typeface="Bradley Hand ITC" panose="03070402050302030203" pitchFamily="66" charset="0"/>
              </a:rPr>
              <a:t> </a:t>
            </a:r>
            <a:r>
              <a:rPr lang="fr-FR" b="1" dirty="0" err="1">
                <a:latin typeface="Bradley Hand ITC" panose="03070402050302030203" pitchFamily="66" charset="0"/>
              </a:rPr>
              <a:t>you</a:t>
            </a:r>
            <a:r>
              <a:rPr lang="fr-FR" b="1" dirty="0">
                <a:latin typeface="Bradley Hand ITC" panose="03070402050302030203" pitchFamily="66" charset="0"/>
              </a:rPr>
              <a:t> for </a:t>
            </a:r>
            <a:r>
              <a:rPr lang="fr-FR" b="1" dirty="0" err="1">
                <a:latin typeface="Bradley Hand ITC" panose="03070402050302030203" pitchFamily="66" charset="0"/>
              </a:rPr>
              <a:t>your</a:t>
            </a:r>
            <a:r>
              <a:rPr lang="fr-FR" b="1" dirty="0">
                <a:latin typeface="Bradley Hand ITC" panose="03070402050302030203" pitchFamily="66" charset="0"/>
              </a:rPr>
              <a:t> attention !</a:t>
            </a:r>
            <a:endParaRPr lang="en-GB" b="1" dirty="0">
              <a:latin typeface="Bradley Hand ITC" panose="03070402050302030203" pitchFamily="66" charset="0"/>
            </a:endParaRPr>
          </a:p>
        </p:txBody>
      </p:sp>
      <p:sp>
        <p:nvSpPr>
          <p:cNvPr id="3" name="Text Placeholder 2">
            <a:extLst>
              <a:ext uri="{FF2B5EF4-FFF2-40B4-BE49-F238E27FC236}">
                <a16:creationId xmlns:a16="http://schemas.microsoft.com/office/drawing/2014/main" id="{91F15DCE-4EA4-5C06-8CEC-3B1143D2A881}"/>
              </a:ext>
            </a:extLst>
          </p:cNvPr>
          <p:cNvSpPr>
            <a:spLocks noGrp="1"/>
          </p:cNvSpPr>
          <p:nvPr>
            <p:ph type="body" sz="quarter" idx="11"/>
          </p:nvPr>
        </p:nvSpPr>
        <p:spPr/>
        <p:txBody>
          <a:bodyPr/>
          <a:lstStyle/>
          <a:p>
            <a:pPr marL="0" indent="0" algn="ctr">
              <a:buNone/>
            </a:pPr>
            <a:r>
              <a:rPr lang="fr-FR" dirty="0"/>
              <a:t>AFR-FNR 17013182</a:t>
            </a:r>
          </a:p>
        </p:txBody>
      </p:sp>
      <p:grpSp>
        <p:nvGrpSpPr>
          <p:cNvPr id="24" name="Group 23">
            <a:extLst>
              <a:ext uri="{FF2B5EF4-FFF2-40B4-BE49-F238E27FC236}">
                <a16:creationId xmlns:a16="http://schemas.microsoft.com/office/drawing/2014/main" id="{560FDEF0-929C-79FB-71C2-E4F4ADD7B58B}"/>
              </a:ext>
            </a:extLst>
          </p:cNvPr>
          <p:cNvGrpSpPr/>
          <p:nvPr/>
        </p:nvGrpSpPr>
        <p:grpSpPr>
          <a:xfrm>
            <a:off x="8715612" y="782142"/>
            <a:ext cx="3365528" cy="5575864"/>
            <a:chOff x="9147412" y="782142"/>
            <a:chExt cx="3365528" cy="5575864"/>
          </a:xfrm>
        </p:grpSpPr>
        <p:pic>
          <p:nvPicPr>
            <p:cNvPr id="5" name="Picture 4" descr="A black and white logo with two heads&#10;&#10;AI-generated content may be incorrect.">
              <a:extLst>
                <a:ext uri="{FF2B5EF4-FFF2-40B4-BE49-F238E27FC236}">
                  <a16:creationId xmlns:a16="http://schemas.microsoft.com/office/drawing/2014/main" id="{E2364FDA-B151-EA05-11CC-C5D4F4DF26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926" b="66895" l="27637" r="71191">
                          <a14:foregroundMark x1="46289" y1="34082" x2="46289" y2="34082"/>
                          <a14:foregroundMark x1="37305" y1="41016" x2="37305" y2="41016"/>
                          <a14:foregroundMark x1="47656" y1="55762" x2="47656" y2="55762"/>
                          <a14:foregroundMark x1="49121" y1="58594" x2="49121" y2="58594"/>
                          <a14:foregroundMark x1="36523" y1="63379" x2="36523" y2="63379"/>
                          <a14:foregroundMark x1="30762" y1="35742" x2="30762" y2="35742"/>
                          <a14:foregroundMark x1="27734" y1="43555" x2="27734" y2="43555"/>
                          <a14:foregroundMark x1="67480" y1="32910" x2="67480" y2="32910"/>
                          <a14:foregroundMark x1="50391" y1="24121" x2="50391" y2="24121"/>
                          <a14:foregroundMark x1="56738" y1="66895" x2="56738" y2="66895"/>
                          <a14:foregroundMark x1="71191" y1="51465" x2="71191" y2="51465"/>
                          <a14:foregroundMark x1="52539" y1="50586" x2="52539" y2="50586"/>
                          <a14:backgroundMark x1="49902" y1="57910" x2="49902" y2="57910"/>
                        </a14:backgroundRemoval>
                      </a14:imgEffect>
                    </a14:imgLayer>
                  </a14:imgProps>
                </a:ext>
                <a:ext uri="{28A0092B-C50C-407E-A947-70E740481C1C}">
                  <a14:useLocalDpi xmlns:a14="http://schemas.microsoft.com/office/drawing/2010/main" val="0"/>
                </a:ext>
              </a:extLst>
            </a:blip>
            <a:srcRect l="26481" t="23519" r="27020" b="30371"/>
            <a:stretch>
              <a:fillRect/>
            </a:stretch>
          </p:blipFill>
          <p:spPr>
            <a:xfrm>
              <a:off x="9671228" y="782142"/>
              <a:ext cx="1252428" cy="1242000"/>
            </a:xfrm>
            <a:prstGeom prst="rect">
              <a:avLst/>
            </a:prstGeom>
          </p:spPr>
        </p:pic>
        <p:pic>
          <p:nvPicPr>
            <p:cNvPr id="7" name="Picture 6" descr="A group of people in a circle with a heart and text&#10;&#10;AI-generated content may be incorrect.">
              <a:extLst>
                <a:ext uri="{FF2B5EF4-FFF2-40B4-BE49-F238E27FC236}">
                  <a16:creationId xmlns:a16="http://schemas.microsoft.com/office/drawing/2014/main" id="{7A1C312E-2514-C99B-8576-EFF4DBE281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9336" b="71680" l="25098" r="75977">
                          <a14:foregroundMark x1="48926" y1="32520" x2="48926" y2="32520"/>
                          <a14:foregroundMark x1="56152" y1="32227" x2="56152" y2="32227"/>
                          <a14:foregroundMark x1="39160" y1="21484" x2="39160" y2="21484"/>
                          <a14:foregroundMark x1="25098" y1="54492" x2="25098" y2="54492"/>
                          <a14:foregroundMark x1="60742" y1="69141" x2="60742" y2="69141"/>
                          <a14:foregroundMark x1="74121" y1="34863" x2="74121" y2="34863"/>
                          <a14:foregroundMark x1="52051" y1="19336" x2="52051" y2="19336"/>
                          <a14:foregroundMark x1="75977" y1="46973" x2="75977" y2="46973"/>
                          <a14:foregroundMark x1="48926" y1="71680" x2="48926" y2="71680"/>
                          <a14:foregroundMark x1="44141" y1="63184" x2="44141" y2="63184"/>
                          <a14:backgroundMark x1="41895" y1="48535" x2="41895" y2="48535"/>
                          <a14:backgroundMark x1="46973" y1="64355" x2="46973" y2="64355"/>
                          <a14:backgroundMark x1="47949" y1="64941" x2="47949" y2="64941"/>
                          <a14:backgroundMark x1="49121" y1="65918" x2="49121" y2="65918"/>
                          <a14:backgroundMark x1="49902" y1="66602" x2="49902" y2="66602"/>
                          <a14:backgroundMark x1="50977" y1="66797" x2="50977" y2="66797"/>
                        </a14:backgroundRemoval>
                      </a14:imgEffect>
                    </a14:imgLayer>
                  </a14:imgProps>
                </a:ext>
                <a:ext uri="{28A0092B-C50C-407E-A947-70E740481C1C}">
                  <a14:useLocalDpi xmlns:a14="http://schemas.microsoft.com/office/drawing/2010/main" val="0"/>
                </a:ext>
              </a:extLst>
            </a:blip>
            <a:srcRect l="22083" t="18313" r="22500" b="27916"/>
            <a:stretch>
              <a:fillRect/>
            </a:stretch>
          </p:blipFill>
          <p:spPr>
            <a:xfrm>
              <a:off x="9147412" y="4276613"/>
              <a:ext cx="1572562" cy="1525840"/>
            </a:xfrm>
            <a:prstGeom prst="rect">
              <a:avLst/>
            </a:prstGeom>
          </p:spPr>
        </p:pic>
        <p:pic>
          <p:nvPicPr>
            <p:cNvPr id="11" name="Picture 10" descr="A black and white circle with a clipboard and a pencil&#10;&#10;AI-generated content may be incorrect.">
              <a:extLst>
                <a:ext uri="{FF2B5EF4-FFF2-40B4-BE49-F238E27FC236}">
                  <a16:creationId xmlns:a16="http://schemas.microsoft.com/office/drawing/2014/main" id="{6C35FF3A-656E-AFE0-B7DA-F19B713AF9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9629" b="70801" l="24219" r="75391">
                          <a14:foregroundMark x1="36133" y1="23535" x2="36133" y2="23535"/>
                          <a14:foregroundMark x1="48242" y1="19629" x2="48242" y2="19629"/>
                          <a14:foregroundMark x1="75488" y1="41504" x2="75488" y2="41504"/>
                          <a14:foregroundMark x1="26855" y1="57129" x2="26855" y2="57129"/>
                          <a14:foregroundMark x1="48047" y1="70801" x2="48047" y2="70801"/>
                          <a14:foregroundMark x1="24219" y1="45996" x2="24219" y2="45996"/>
                          <a14:foregroundMark x1="43652" y1="36230" x2="43652" y2="36230"/>
                          <a14:foregroundMark x1="43066" y1="37598" x2="43066" y2="37598"/>
                          <a14:foregroundMark x1="43066" y1="43652" x2="43066" y2="43652"/>
                          <a14:foregroundMark x1="42578" y1="46387" x2="42578" y2="46387"/>
                          <a14:foregroundMark x1="42969" y1="48535" x2="42969" y2="48535"/>
                          <a14:foregroundMark x1="42969" y1="50391" x2="42969" y2="50391"/>
                          <a14:foregroundMark x1="41992" y1="52637" x2="41992" y2="52637"/>
                          <a14:foregroundMark x1="46875" y1="50391" x2="46875" y2="50391"/>
                          <a14:foregroundMark x1="55957" y1="43359" x2="55957" y2="43359"/>
                          <a14:backgroundMark x1="43359" y1="35938" x2="43359" y2="35938"/>
                          <a14:backgroundMark x1="46875" y1="51465" x2="46875" y2="51465"/>
                          <a14:backgroundMark x1="46191" y1="52734" x2="46191" y2="52734"/>
                          <a14:backgroundMark x1="50293" y1="50000" x2="50293" y2="50000"/>
                          <a14:backgroundMark x1="48828" y1="48145" x2="48828" y2="48145"/>
                          <a14:backgroundMark x1="53613" y1="45605" x2="53613" y2="45605"/>
                          <a14:backgroundMark x1="54297" y1="44824" x2="54297" y2="44824"/>
                        </a14:backgroundRemoval>
                      </a14:imgEffect>
                    </a14:imgLayer>
                  </a14:imgProps>
                </a:ext>
                <a:ext uri="{28A0092B-C50C-407E-A947-70E740481C1C}">
                  <a14:useLocalDpi xmlns:a14="http://schemas.microsoft.com/office/drawing/2010/main" val="0"/>
                </a:ext>
              </a:extLst>
            </a:blip>
            <a:srcRect l="22778" t="18312" r="22407" b="26591"/>
            <a:stretch>
              <a:fillRect/>
            </a:stretch>
          </p:blipFill>
          <p:spPr>
            <a:xfrm>
              <a:off x="10924826" y="2519414"/>
              <a:ext cx="1235638" cy="1242000"/>
            </a:xfrm>
            <a:prstGeom prst="rect">
              <a:avLst/>
            </a:prstGeom>
          </p:spPr>
        </p:pic>
        <p:pic>
          <p:nvPicPr>
            <p:cNvPr id="13" name="Picture 12" descr="A computer with a wrench and a computer&#10;&#10;AI-generated content may be incorrect.">
              <a:extLst>
                <a:ext uri="{FF2B5EF4-FFF2-40B4-BE49-F238E27FC236}">
                  <a16:creationId xmlns:a16="http://schemas.microsoft.com/office/drawing/2014/main" id="{4A782BEB-03C3-E36D-096C-DC604029DF4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9727" b="70508" l="24219" r="74512">
                          <a14:foregroundMark x1="37695" y1="45801" x2="37695" y2="45801"/>
                          <a14:foregroundMark x1="43359" y1="44238" x2="43359" y2="44238"/>
                          <a14:foregroundMark x1="46289" y1="44727" x2="46289" y2="44727"/>
                          <a14:foregroundMark x1="55664" y1="52148" x2="55664" y2="52148"/>
                          <a14:foregroundMark x1="54199" y1="54688" x2="54199" y2="54688"/>
                          <a14:foregroundMark x1="61523" y1="55176" x2="61523" y2="55176"/>
                          <a14:foregroundMark x1="68555" y1="63379" x2="68555" y2="63379"/>
                          <a14:foregroundMark x1="32520" y1="64355" x2="32520" y2="64355"/>
                          <a14:foregroundMark x1="38574" y1="68555" x2="38574" y2="68555"/>
                          <a14:foregroundMark x1="46875" y1="70703" x2="46875" y2="70703"/>
                          <a14:foregroundMark x1="46973" y1="19824" x2="46973" y2="19824"/>
                          <a14:foregroundMark x1="74512" y1="37695" x2="74512" y2="37695"/>
                          <a14:foregroundMark x1="24219" y1="42871" x2="24219" y2="42871"/>
                          <a14:backgroundMark x1="54492" y1="55371" x2="54492" y2="55371"/>
                        </a14:backgroundRemoval>
                      </a14:imgEffect>
                    </a14:imgLayer>
                  </a14:imgProps>
                </a:ext>
                <a:ext uri="{28A0092B-C50C-407E-A947-70E740481C1C}">
                  <a14:useLocalDpi xmlns:a14="http://schemas.microsoft.com/office/drawing/2010/main" val="0"/>
                </a:ext>
              </a:extLst>
            </a:blip>
            <a:srcRect l="22910" t="18313" r="22910" b="28254"/>
            <a:stretch>
              <a:fillRect/>
            </a:stretch>
          </p:blipFill>
          <p:spPr>
            <a:xfrm>
              <a:off x="11253576" y="3775090"/>
              <a:ext cx="1259364" cy="1242000"/>
            </a:xfrm>
            <a:prstGeom prst="rect">
              <a:avLst/>
            </a:prstGeom>
          </p:spPr>
        </p:pic>
        <p:pic>
          <p:nvPicPr>
            <p:cNvPr id="17" name="Picture 16" descr="A black and white circle with text&#10;&#10;AI-generated content may be incorrect.">
              <a:extLst>
                <a:ext uri="{FF2B5EF4-FFF2-40B4-BE49-F238E27FC236}">
                  <a16:creationId xmlns:a16="http://schemas.microsoft.com/office/drawing/2014/main" id="{3DF8160F-398E-0306-1BF9-FD9F405D4AD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4805" b="66016" l="28711" r="71387">
                          <a14:foregroundMark x1="29297" y1="40332" x2="29297" y2="40332"/>
                          <a14:foregroundMark x1="29004" y1="41797" x2="29004" y2="41797"/>
                          <a14:foregroundMark x1="28906" y1="41797" x2="28906" y2="41797"/>
                          <a14:foregroundMark x1="28711" y1="41797" x2="28711" y2="41797"/>
                          <a14:foregroundMark x1="29102" y1="41992" x2="29102" y2="41992"/>
                          <a14:foregroundMark x1="28711" y1="41992" x2="28711" y2="41992"/>
                          <a14:foregroundMark x1="34668" y1="42871" x2="34668" y2="42871"/>
                          <a14:foregroundMark x1="38770" y1="46289" x2="38770" y2="46289"/>
                          <a14:foregroundMark x1="38770" y1="45313" x2="38770" y2="45313"/>
                          <a14:foregroundMark x1="38867" y1="43848" x2="38867" y2="43848"/>
                          <a14:foregroundMark x1="37988" y1="42090" x2="37988" y2="42090"/>
                          <a14:foregroundMark x1="42188" y1="42578" x2="42188" y2="42578"/>
                          <a14:foregroundMark x1="42188" y1="43945" x2="42188" y2="43945"/>
                          <a14:foregroundMark x1="42578" y1="45117" x2="42578" y2="45117"/>
                          <a14:foregroundMark x1="42578" y1="46289" x2="42578" y2="46289"/>
                          <a14:foregroundMark x1="50488" y1="44922" x2="50488" y2="44922"/>
                          <a14:foregroundMark x1="68555" y1="35352" x2="68555" y2="35352"/>
                          <a14:foregroundMark x1="69336" y1="35840" x2="69336" y2="35840"/>
                          <a14:foregroundMark x1="56348" y1="24902" x2="56348" y2="24902"/>
                          <a14:foregroundMark x1="49414" y1="66113" x2="49414" y2="66113"/>
                          <a14:foregroundMark x1="71387" y1="47363" x2="71387" y2="47363"/>
                          <a14:backgroundMark x1="28711" y1="41797" x2="28711" y2="41797"/>
                          <a14:backgroundMark x1="40234" y1="49609" x2="40234" y2="49609"/>
                        </a14:backgroundRemoval>
                      </a14:imgEffect>
                    </a14:imgLayer>
                  </a14:imgProps>
                </a:ext>
                <a:ext uri="{28A0092B-C50C-407E-A947-70E740481C1C}">
                  <a14:useLocalDpi xmlns:a14="http://schemas.microsoft.com/office/drawing/2010/main" val="0"/>
                </a:ext>
              </a:extLst>
            </a:blip>
            <a:srcRect l="27228" t="22543" r="27686" b="32137"/>
            <a:stretch>
              <a:fillRect/>
            </a:stretch>
          </p:blipFill>
          <p:spPr>
            <a:xfrm>
              <a:off x="10135573" y="3389240"/>
              <a:ext cx="1235600" cy="1242000"/>
            </a:xfrm>
            <a:prstGeom prst="rect">
              <a:avLst/>
            </a:prstGeom>
          </p:spPr>
        </p:pic>
        <p:pic>
          <p:nvPicPr>
            <p:cNvPr id="19" name="Picture 18" descr="A black and white circle with text&#10;&#10;AI-generated content may be incorrect.">
              <a:extLst>
                <a:ext uri="{FF2B5EF4-FFF2-40B4-BE49-F238E27FC236}">
                  <a16:creationId xmlns:a16="http://schemas.microsoft.com/office/drawing/2014/main" id="{E5DB9D22-C394-EA14-7A70-355F9556E5E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0801" b="62305" l="29688" r="70117">
                          <a14:foregroundMark x1="29688" y1="35742" x2="29688" y2="35742"/>
                          <a14:foregroundMark x1="45117" y1="20996" x2="45117" y2="20996"/>
                          <a14:foregroundMark x1="50586" y1="62402" x2="50586" y2="62402"/>
                          <a14:foregroundMark x1="70117" y1="47559" x2="70117" y2="47559"/>
                          <a14:foregroundMark x1="62988" y1="35156" x2="62988" y2="35156"/>
                          <a14:foregroundMark x1="60645" y1="36426" x2="60645" y2="36426"/>
                          <a14:foregroundMark x1="54297" y1="35156" x2="54297" y2="35156"/>
                          <a14:foregroundMark x1="55957" y1="33984" x2="55957" y2="33984"/>
                          <a14:foregroundMark x1="56348" y1="32715" x2="56348" y2="32715"/>
                          <a14:foregroundMark x1="56738" y1="30371" x2="56738" y2="30371"/>
                          <a14:foregroundMark x1="53516" y1="41113" x2="53516" y2="41113"/>
                          <a14:foregroundMark x1="42090" y1="38477" x2="42090" y2="38477"/>
                          <a14:backgroundMark x1="39355" y1="43262" x2="39355" y2="43262"/>
                          <a14:backgroundMark x1="46094" y1="43848" x2="46094" y2="43848"/>
                        </a14:backgroundRemoval>
                      </a14:imgEffect>
                    </a14:imgLayer>
                  </a14:imgProps>
                </a:ext>
                <a:ext uri="{28A0092B-C50C-407E-A947-70E740481C1C}">
                  <a14:useLocalDpi xmlns:a14="http://schemas.microsoft.com/office/drawing/2010/main" val="0"/>
                </a:ext>
              </a:extLst>
            </a:blip>
            <a:srcRect l="28053" t="19794" r="28372" b="36907"/>
            <a:stretch>
              <a:fillRect/>
            </a:stretch>
          </p:blipFill>
          <p:spPr>
            <a:xfrm>
              <a:off x="10538742" y="4857403"/>
              <a:ext cx="1510131" cy="1500603"/>
            </a:xfrm>
            <a:prstGeom prst="rect">
              <a:avLst/>
            </a:prstGeom>
          </p:spPr>
        </p:pic>
        <p:pic>
          <p:nvPicPr>
            <p:cNvPr id="21" name="Picture 20" descr="A black and white circle with a group of people looking at a graph&#10;&#10;AI-generated content may be incorrect.">
              <a:extLst>
                <a:ext uri="{FF2B5EF4-FFF2-40B4-BE49-F238E27FC236}">
                  <a16:creationId xmlns:a16="http://schemas.microsoft.com/office/drawing/2014/main" id="{22ADEE53-AABA-6038-9417-28163C621AB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45313" y1="42578" x2="45313" y2="42578"/>
                          <a14:foregroundMark x1="47363" y1="42578" x2="47363" y2="42578"/>
                          <a14:foregroundMark x1="51563" y1="41602" x2="51563" y2="41602"/>
                          <a14:foregroundMark x1="53711" y1="44043" x2="53711" y2="44043"/>
                          <a14:foregroundMark x1="49707" y1="54688" x2="49707" y2="54688"/>
                          <a14:foregroundMark x1="47949" y1="55273" x2="47949" y2="55273"/>
                          <a14:foregroundMark x1="45508" y1="58105" x2="45508" y2="58105"/>
                          <a14:foregroundMark x1="50391" y1="56543" x2="50391" y2="56543"/>
                          <a14:foregroundMark x1="52734" y1="55273" x2="52734" y2="55273"/>
                          <a14:foregroundMark x1="51074" y1="61035" x2="51074" y2="61035"/>
                          <a14:backgroundMark x1="55957" y1="42871" x2="55957" y2="42871"/>
                          <a14:backgroundMark x1="53516" y1="57910" x2="53516" y2="57910"/>
                          <a14:backgroundMark x1="50781" y1="58789" x2="50781" y2="58789"/>
                          <a14:backgroundMark x1="47852" y1="58301" x2="47852" y2="58301"/>
                          <a14:backgroundMark x1="44922" y1="59277" x2="44922" y2="59277"/>
                        </a14:backgroundRemoval>
                      </a14:imgEffect>
                    </a14:imgLayer>
                  </a14:imgProps>
                </a:ext>
                <a:ext uri="{28A0092B-C50C-407E-A947-70E740481C1C}">
                  <a14:useLocalDpi xmlns:a14="http://schemas.microsoft.com/office/drawing/2010/main" val="0"/>
                </a:ext>
              </a:extLst>
            </a:blip>
            <a:srcRect l="26334" t="22769" r="25358" b="31385"/>
            <a:stretch>
              <a:fillRect/>
            </a:stretch>
          </p:blipFill>
          <p:spPr>
            <a:xfrm>
              <a:off x="9383376" y="1923814"/>
              <a:ext cx="1729124" cy="1641015"/>
            </a:xfrm>
            <a:prstGeom prst="rect">
              <a:avLst/>
            </a:prstGeom>
          </p:spPr>
        </p:pic>
        <p:pic>
          <p:nvPicPr>
            <p:cNvPr id="23" name="Picture 22" descr="A black and white circle with a coin and a graph and arrow&#10;&#10;AI-generated content may be incorrect.">
              <a:extLst>
                <a:ext uri="{FF2B5EF4-FFF2-40B4-BE49-F238E27FC236}">
                  <a16:creationId xmlns:a16="http://schemas.microsoft.com/office/drawing/2014/main" id="{CDFE31EB-C7F7-BE63-364F-B9DD5F9498CA}"/>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0410" b="71094" l="24316" r="75000">
                          <a14:foregroundMark x1="47266" y1="45410" x2="47266" y2="45410"/>
                          <a14:foregroundMark x1="49609" y1="54590" x2="49609" y2="54590"/>
                          <a14:foregroundMark x1="36523" y1="67969" x2="36523" y2="67969"/>
                          <a14:foregroundMark x1="48926" y1="71094" x2="48926" y2="71094"/>
                          <a14:foregroundMark x1="72363" y1="31836" x2="72363" y2="31836"/>
                          <a14:foregroundMark x1="75000" y1="38184" x2="75000" y2="38184"/>
                          <a14:foregroundMark x1="28906" y1="29980" x2="28906" y2="29980"/>
                          <a14:foregroundMark x1="24414" y1="41113" x2="24414" y2="41113"/>
                          <a14:foregroundMark x1="42188" y1="20410" x2="42188" y2="20410"/>
                        </a14:backgroundRemoval>
                      </a14:imgEffect>
                    </a14:imgLayer>
                  </a14:imgProps>
                </a:ext>
                <a:ext uri="{28A0092B-C50C-407E-A947-70E740481C1C}">
                  <a14:useLocalDpi xmlns:a14="http://schemas.microsoft.com/office/drawing/2010/main" val="0"/>
                </a:ext>
              </a:extLst>
            </a:blip>
            <a:srcRect l="22222" t="18312" r="22407" b="26591"/>
            <a:stretch>
              <a:fillRect/>
            </a:stretch>
          </p:blipFill>
          <p:spPr>
            <a:xfrm>
              <a:off x="10724629" y="1348580"/>
              <a:ext cx="1248161" cy="1242000"/>
            </a:xfrm>
            <a:prstGeom prst="rect">
              <a:avLst/>
            </a:prstGeom>
          </p:spPr>
        </p:pic>
      </p:grpSp>
    </p:spTree>
    <p:extLst>
      <p:ext uri="{BB962C8B-B14F-4D97-AF65-F5344CB8AC3E}">
        <p14:creationId xmlns:p14="http://schemas.microsoft.com/office/powerpoint/2010/main" val="251471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25F9CA4-15FD-185D-CB94-0A0DA0A10195}"/>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2B5B6BD5-560E-6010-9F8B-7EC406E35927}"/>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5E4F7F4E-85F5-B698-5FCE-87CFA40E306E}"/>
              </a:ext>
            </a:extLst>
          </p:cNvPr>
          <p:cNvSpPr>
            <a:spLocks noGrp="1"/>
          </p:cNvSpPr>
          <p:nvPr>
            <p:ph type="sldNum" sz="quarter" idx="12"/>
          </p:nvPr>
        </p:nvSpPr>
        <p:spPr/>
        <p:txBody>
          <a:bodyPr/>
          <a:lstStyle/>
          <a:p>
            <a:fld id="{1C96B271-48F2-4EBC-90C1-CA6B138C6EC9}" type="slidenum">
              <a:rPr lang="fr-FR" smtClean="0"/>
              <a:pPr/>
              <a:t>22</a:t>
            </a:fld>
            <a:endParaRPr lang="fr-FR">
              <a:latin typeface="Bahnschrift Light" panose="020B0502040204020203" pitchFamily="34" charset="0"/>
            </a:endParaRPr>
          </a:p>
        </p:txBody>
      </p:sp>
      <p:pic>
        <p:nvPicPr>
          <p:cNvPr id="8" name="Picture Placeholder 7" descr="Books on shelf with solid fill">
            <a:extLst>
              <a:ext uri="{FF2B5EF4-FFF2-40B4-BE49-F238E27FC236}">
                <a16:creationId xmlns:a16="http://schemas.microsoft.com/office/drawing/2014/main" id="{9FA603AC-4816-5E09-F1DC-AFC2E016DF56}"/>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a:stretch>
            <a:fillRect/>
          </a:stretch>
        </p:blipFill>
        <p:spPr/>
      </p:pic>
      <p:sp>
        <p:nvSpPr>
          <p:cNvPr id="9" name="TextBox 8">
            <a:extLst>
              <a:ext uri="{FF2B5EF4-FFF2-40B4-BE49-F238E27FC236}">
                <a16:creationId xmlns:a16="http://schemas.microsoft.com/office/drawing/2014/main" id="{CDE8669C-82EC-30AD-2093-6A8F9A41CE2E}"/>
              </a:ext>
            </a:extLst>
          </p:cNvPr>
          <p:cNvSpPr txBox="1"/>
          <p:nvPr/>
        </p:nvSpPr>
        <p:spPr>
          <a:xfrm>
            <a:off x="1010285" y="875891"/>
            <a:ext cx="11092815" cy="369332"/>
          </a:xfrm>
          <a:prstGeom prst="rect">
            <a:avLst/>
          </a:prstGeom>
          <a:noFill/>
        </p:spPr>
        <p:txBody>
          <a:bodyPr wrap="square" rtlCol="0">
            <a:spAutoFit/>
          </a:bodyPr>
          <a:lstStyle/>
          <a:p>
            <a:r>
              <a:rPr lang="fr-FR" dirty="0"/>
              <a:t>[]</a:t>
            </a:r>
            <a:endParaRPr lang="en-GB" dirty="0"/>
          </a:p>
        </p:txBody>
      </p:sp>
    </p:spTree>
    <p:extLst>
      <p:ext uri="{BB962C8B-B14F-4D97-AF65-F5344CB8AC3E}">
        <p14:creationId xmlns:p14="http://schemas.microsoft.com/office/powerpoint/2010/main" val="12315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A5B34-D202-FA00-1CD6-CC140030A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3DCDA-45B8-9C6C-5C6F-FFA8B512643B}"/>
              </a:ext>
            </a:extLst>
          </p:cNvPr>
          <p:cNvSpPr>
            <a:spLocks noGrp="1"/>
          </p:cNvSpPr>
          <p:nvPr>
            <p:ph type="title"/>
          </p:nvPr>
        </p:nvSpPr>
        <p:spPr/>
        <p:txBody>
          <a:bodyPr/>
          <a:lstStyle/>
          <a:p>
            <a:r>
              <a:rPr lang="fr-FR" dirty="0" err="1"/>
              <a:t>Clinical</a:t>
            </a:r>
            <a:r>
              <a:rPr lang="fr-FR" dirty="0"/>
              <a:t> reality	</a:t>
            </a:r>
            <a:endParaRPr lang="en-GB" dirty="0"/>
          </a:p>
        </p:txBody>
      </p:sp>
      <p:pic>
        <p:nvPicPr>
          <p:cNvPr id="8" name="Picture Placeholder 7">
            <a:extLst>
              <a:ext uri="{FF2B5EF4-FFF2-40B4-BE49-F238E27FC236}">
                <a16:creationId xmlns:a16="http://schemas.microsoft.com/office/drawing/2014/main" id="{53EB2A21-90B1-6F53-67DD-DF808A9C9B74}"/>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a:stretch/>
        </p:blipFill>
        <p:spPr/>
      </p:pic>
      <p:sp>
        <p:nvSpPr>
          <p:cNvPr id="4" name="Date Placeholder 3">
            <a:extLst>
              <a:ext uri="{FF2B5EF4-FFF2-40B4-BE49-F238E27FC236}">
                <a16:creationId xmlns:a16="http://schemas.microsoft.com/office/drawing/2014/main" id="{EE538273-FBC9-1B0E-9F57-CE26BE4A7C61}"/>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5" name="Footer Placeholder 4">
            <a:extLst>
              <a:ext uri="{FF2B5EF4-FFF2-40B4-BE49-F238E27FC236}">
                <a16:creationId xmlns:a16="http://schemas.microsoft.com/office/drawing/2014/main" id="{E58360FF-1A4C-F058-C10C-5AAB4E9F034A}"/>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6" name="Slide Number Placeholder 5">
            <a:extLst>
              <a:ext uri="{FF2B5EF4-FFF2-40B4-BE49-F238E27FC236}">
                <a16:creationId xmlns:a16="http://schemas.microsoft.com/office/drawing/2014/main" id="{E6E11BD3-514B-B03B-4479-07BB20B3FD6A}"/>
              </a:ext>
            </a:extLst>
          </p:cNvPr>
          <p:cNvSpPr>
            <a:spLocks noGrp="1"/>
          </p:cNvSpPr>
          <p:nvPr>
            <p:ph type="sldNum" sz="quarter" idx="12"/>
          </p:nvPr>
        </p:nvSpPr>
        <p:spPr/>
        <p:txBody>
          <a:bodyPr/>
          <a:lstStyle/>
          <a:p>
            <a:fld id="{1C96B271-48F2-4EBC-90C1-CA6B138C6EC9}" type="slidenum">
              <a:rPr lang="fr-FR" smtClean="0"/>
              <a:pPr/>
              <a:t>3</a:t>
            </a:fld>
            <a:endParaRPr lang="fr-FR">
              <a:latin typeface="Bahnschrift Light" panose="020B0502040204020203" pitchFamily="34" charset="0"/>
            </a:endParaRPr>
          </a:p>
        </p:txBody>
      </p:sp>
      <p:pic>
        <p:nvPicPr>
          <p:cNvPr id="15" name="Picture 14">
            <a:extLst>
              <a:ext uri="{FF2B5EF4-FFF2-40B4-BE49-F238E27FC236}">
                <a16:creationId xmlns:a16="http://schemas.microsoft.com/office/drawing/2014/main" id="{9F84DC1B-4606-012C-719A-F4986ADFE2D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922" y1="26465" x2="44922" y2="26465"/>
                        <a14:foregroundMark x1="47070" y1="18848" x2="47070" y2="18848"/>
                        <a14:foregroundMark x1="60156" y1="32813" x2="60156" y2="32813"/>
                      </a14:backgroundRemoval>
                    </a14:imgEffect>
                  </a14:imgLayer>
                </a14:imgProps>
              </a:ext>
              <a:ext uri="{28A0092B-C50C-407E-A947-70E740481C1C}">
                <a14:useLocalDpi xmlns:a14="http://schemas.microsoft.com/office/drawing/2010/main" val="0"/>
              </a:ext>
            </a:extLst>
          </a:blip>
          <a:stretch>
            <a:fillRect/>
          </a:stretch>
        </p:blipFill>
        <p:spPr>
          <a:xfrm>
            <a:off x="0" y="1027298"/>
            <a:ext cx="5301343" cy="5301343"/>
          </a:xfrm>
          <a:prstGeom prst="rect">
            <a:avLst/>
          </a:prstGeom>
          <a:noFill/>
        </p:spPr>
      </p:pic>
      <p:pic>
        <p:nvPicPr>
          <p:cNvPr id="17" name="Graphic 16" descr="Checklist with solid fill">
            <a:extLst>
              <a:ext uri="{FF2B5EF4-FFF2-40B4-BE49-F238E27FC236}">
                <a16:creationId xmlns:a16="http://schemas.microsoft.com/office/drawing/2014/main" id="{E3B55090-DD95-6A9B-9417-09B6B2DE6C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1400" y="2971799"/>
            <a:ext cx="914400" cy="914400"/>
          </a:xfrm>
          <a:prstGeom prst="rect">
            <a:avLst/>
          </a:prstGeom>
        </p:spPr>
      </p:pic>
      <p:grpSp>
        <p:nvGrpSpPr>
          <p:cNvPr id="16" name="Group 15">
            <a:extLst>
              <a:ext uri="{FF2B5EF4-FFF2-40B4-BE49-F238E27FC236}">
                <a16:creationId xmlns:a16="http://schemas.microsoft.com/office/drawing/2014/main" id="{61B77F10-ECD8-E5BA-7F5A-0F1745542575}"/>
              </a:ext>
            </a:extLst>
          </p:cNvPr>
          <p:cNvGrpSpPr/>
          <p:nvPr/>
        </p:nvGrpSpPr>
        <p:grpSpPr>
          <a:xfrm>
            <a:off x="4292600" y="1346200"/>
            <a:ext cx="5923121" cy="4126394"/>
            <a:chOff x="4292600" y="1346200"/>
            <a:chExt cx="5923121" cy="4126394"/>
          </a:xfrm>
        </p:grpSpPr>
        <p:grpSp>
          <p:nvGrpSpPr>
            <p:cNvPr id="7" name="Group 6">
              <a:extLst>
                <a:ext uri="{FF2B5EF4-FFF2-40B4-BE49-F238E27FC236}">
                  <a16:creationId xmlns:a16="http://schemas.microsoft.com/office/drawing/2014/main" id="{8C933D6A-D9FB-67B0-4D2A-F2D0F18EF2DA}"/>
                </a:ext>
              </a:extLst>
            </p:cNvPr>
            <p:cNvGrpSpPr/>
            <p:nvPr/>
          </p:nvGrpSpPr>
          <p:grpSpPr>
            <a:xfrm>
              <a:off x="4292600" y="1346200"/>
              <a:ext cx="5923121" cy="4126394"/>
              <a:chOff x="4292600" y="1346200"/>
              <a:chExt cx="5923121" cy="4126394"/>
            </a:xfrm>
          </p:grpSpPr>
          <p:pic>
            <p:nvPicPr>
              <p:cNvPr id="13" name="Picture 12">
                <a:extLst>
                  <a:ext uri="{FF2B5EF4-FFF2-40B4-BE49-F238E27FC236}">
                    <a16:creationId xmlns:a16="http://schemas.microsoft.com/office/drawing/2014/main" id="{7A6CA344-325A-99A6-E979-B629D3EA0E3A}"/>
                  </a:ext>
                </a:extLst>
              </p:cNvPr>
              <p:cNvPicPr>
                <a:picLocks noChangeAspect="1"/>
              </p:cNvPicPr>
              <p:nvPr/>
            </p:nvPicPr>
            <p:blipFill>
              <a:blip r:embed="rId9"/>
              <a:stretch>
                <a:fillRect/>
              </a:stretch>
            </p:blipFill>
            <p:spPr>
              <a:xfrm>
                <a:off x="7713590" y="1385403"/>
                <a:ext cx="2502131" cy="4087191"/>
              </a:xfrm>
              <a:prstGeom prst="rect">
                <a:avLst/>
              </a:prstGeom>
            </p:spPr>
          </p:pic>
          <p:grpSp>
            <p:nvGrpSpPr>
              <p:cNvPr id="3" name="Group 2">
                <a:extLst>
                  <a:ext uri="{FF2B5EF4-FFF2-40B4-BE49-F238E27FC236}">
                    <a16:creationId xmlns:a16="http://schemas.microsoft.com/office/drawing/2014/main" id="{0855B4F3-00E4-2D1F-3B26-3572A78F5567}"/>
                  </a:ext>
                </a:extLst>
              </p:cNvPr>
              <p:cNvGrpSpPr/>
              <p:nvPr/>
            </p:nvGrpSpPr>
            <p:grpSpPr>
              <a:xfrm>
                <a:off x="4292600" y="1346200"/>
                <a:ext cx="5892800" cy="4114800"/>
                <a:chOff x="4292600" y="1346200"/>
                <a:chExt cx="5892800" cy="4114800"/>
              </a:xfrm>
            </p:grpSpPr>
            <p:sp>
              <p:nvSpPr>
                <p:cNvPr id="24" name="Freeform: Shape 23">
                  <a:extLst>
                    <a:ext uri="{FF2B5EF4-FFF2-40B4-BE49-F238E27FC236}">
                      <a16:creationId xmlns:a16="http://schemas.microsoft.com/office/drawing/2014/main" id="{506899F2-377D-02A3-F2EC-A9E97ED67708}"/>
                    </a:ext>
                  </a:extLst>
                </p:cNvPr>
                <p:cNvSpPr/>
                <p:nvPr/>
              </p:nvSpPr>
              <p:spPr>
                <a:xfrm>
                  <a:off x="4292600" y="1473200"/>
                  <a:ext cx="3249405" cy="3987800"/>
                </a:xfrm>
                <a:custGeom>
                  <a:avLst/>
                  <a:gdLst>
                    <a:gd name="connsiteX0" fmla="*/ 38100 w 4851400"/>
                    <a:gd name="connsiteY0" fmla="*/ 1574800 h 3987800"/>
                    <a:gd name="connsiteX1" fmla="*/ 4851400 w 4851400"/>
                    <a:gd name="connsiteY1" fmla="*/ 0 h 3987800"/>
                    <a:gd name="connsiteX2" fmla="*/ 4826000 w 4851400"/>
                    <a:gd name="connsiteY2" fmla="*/ 3987800 h 3987800"/>
                    <a:gd name="connsiteX3" fmla="*/ 0 w 4851400"/>
                    <a:gd name="connsiteY3" fmla="*/ 2324100 h 3987800"/>
                    <a:gd name="connsiteX4" fmla="*/ 38100 w 4851400"/>
                    <a:gd name="connsiteY4" fmla="*/ 1574800 h 398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1400" h="3987800">
                      <a:moveTo>
                        <a:pt x="38100" y="1574800"/>
                      </a:moveTo>
                      <a:lnTo>
                        <a:pt x="4851400" y="0"/>
                      </a:lnTo>
                      <a:lnTo>
                        <a:pt x="4826000" y="3987800"/>
                      </a:lnTo>
                      <a:lnTo>
                        <a:pt x="0" y="2324100"/>
                      </a:lnTo>
                      <a:lnTo>
                        <a:pt x="38100" y="157480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1C2B99D-3AD2-A36E-280E-C6EA1FB7EC3A}"/>
                    </a:ext>
                  </a:extLst>
                </p:cNvPr>
                <p:cNvSpPr/>
                <p:nvPr/>
              </p:nvSpPr>
              <p:spPr>
                <a:xfrm>
                  <a:off x="7572326" y="1346200"/>
                  <a:ext cx="2613074" cy="411480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72D3947C-4785-2BE1-B7CE-00B669C8C2EB}"/>
                    </a:ext>
                  </a:extLst>
                </p:cNvPr>
                <p:cNvSpPr/>
                <p:nvPr/>
              </p:nvSpPr>
              <p:spPr>
                <a:xfrm>
                  <a:off x="7676791" y="1668267"/>
                  <a:ext cx="180000" cy="18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43FB8B6-10FC-7BB2-57DB-DAA959402B73}"/>
                    </a:ext>
                  </a:extLst>
                </p:cNvPr>
                <p:cNvSpPr/>
                <p:nvPr/>
              </p:nvSpPr>
              <p:spPr>
                <a:xfrm>
                  <a:off x="7676791" y="2363754"/>
                  <a:ext cx="180000" cy="18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07638133-B2F9-1E9C-D3F9-16A8A8955D39}"/>
                    </a:ext>
                  </a:extLst>
                </p:cNvPr>
                <p:cNvSpPr/>
                <p:nvPr/>
              </p:nvSpPr>
              <p:spPr>
                <a:xfrm>
                  <a:off x="7676791" y="3059241"/>
                  <a:ext cx="180000" cy="18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B2F5FA7-D0F2-E828-C96D-ACFD3F6FB5A0}"/>
                    </a:ext>
                  </a:extLst>
                </p:cNvPr>
                <p:cNvSpPr/>
                <p:nvPr/>
              </p:nvSpPr>
              <p:spPr>
                <a:xfrm>
                  <a:off x="7676791" y="3754728"/>
                  <a:ext cx="180000" cy="18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2CBC80A-75CC-499F-8F14-A2DE33740E96}"/>
                    </a:ext>
                  </a:extLst>
                </p:cNvPr>
                <p:cNvSpPr/>
                <p:nvPr/>
              </p:nvSpPr>
              <p:spPr>
                <a:xfrm>
                  <a:off x="7676791" y="4450215"/>
                  <a:ext cx="180000" cy="18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F1DD4B4A-8DEA-13C4-55B7-29E03642B9DB}"/>
                    </a:ext>
                  </a:extLst>
                </p:cNvPr>
                <p:cNvSpPr/>
                <p:nvPr/>
              </p:nvSpPr>
              <p:spPr>
                <a:xfrm>
                  <a:off x="7676791" y="5145700"/>
                  <a:ext cx="180000" cy="18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0" name="Straight Connector 9">
              <a:extLst>
                <a:ext uri="{FF2B5EF4-FFF2-40B4-BE49-F238E27FC236}">
                  <a16:creationId xmlns:a16="http://schemas.microsoft.com/office/drawing/2014/main" id="{A6FAF74A-62A2-C0E5-2E38-8F6809152334}"/>
                </a:ext>
              </a:extLst>
            </p:cNvPr>
            <p:cNvCxnSpPr>
              <a:cxnSpLocks/>
            </p:cNvCxnSpPr>
            <p:nvPr/>
          </p:nvCxnSpPr>
          <p:spPr>
            <a:xfrm>
              <a:off x="4303833" y="3050381"/>
              <a:ext cx="0" cy="759600"/>
            </a:xfrm>
            <a:prstGeom prst="line">
              <a:avLst/>
            </a:prstGeom>
            <a:ln w="57150">
              <a:solidFill>
                <a:srgbClr val="000000"/>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692797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FFF01-BCCA-C098-3673-21C445EC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533F7-8DB2-2CF5-7BC7-41E299D733EC}"/>
              </a:ext>
            </a:extLst>
          </p:cNvPr>
          <p:cNvSpPr>
            <a:spLocks noGrp="1"/>
          </p:cNvSpPr>
          <p:nvPr>
            <p:ph type="title"/>
          </p:nvPr>
        </p:nvSpPr>
        <p:spPr/>
        <p:txBody>
          <a:bodyPr>
            <a:normAutofit/>
          </a:bodyPr>
          <a:lstStyle/>
          <a:p>
            <a:r>
              <a:rPr lang="fr-FR" dirty="0" err="1"/>
              <a:t>Clinical</a:t>
            </a:r>
            <a:r>
              <a:rPr lang="fr-FR" dirty="0"/>
              <a:t> </a:t>
            </a:r>
            <a:r>
              <a:rPr lang="fr-FR" dirty="0" err="1"/>
              <a:t>research</a:t>
            </a:r>
            <a:r>
              <a:rPr lang="fr-FR" dirty="0"/>
              <a:t>	</a:t>
            </a:r>
            <a:endParaRPr lang="en-GB" dirty="0"/>
          </a:p>
        </p:txBody>
      </p:sp>
      <p:pic>
        <p:nvPicPr>
          <p:cNvPr id="8" name="Picture Placeholder 7">
            <a:extLst>
              <a:ext uri="{FF2B5EF4-FFF2-40B4-BE49-F238E27FC236}">
                <a16:creationId xmlns:a16="http://schemas.microsoft.com/office/drawing/2014/main" id="{8C4185A8-185B-55E5-CAAC-9DB2FD97A443}"/>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a:stretch/>
        </p:blipFill>
        <p:spPr/>
      </p:pic>
      <p:sp>
        <p:nvSpPr>
          <p:cNvPr id="4" name="Date Placeholder 3">
            <a:extLst>
              <a:ext uri="{FF2B5EF4-FFF2-40B4-BE49-F238E27FC236}">
                <a16:creationId xmlns:a16="http://schemas.microsoft.com/office/drawing/2014/main" id="{AB7CD1CA-593A-62C3-6F80-54064D761634}"/>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5" name="Footer Placeholder 4">
            <a:extLst>
              <a:ext uri="{FF2B5EF4-FFF2-40B4-BE49-F238E27FC236}">
                <a16:creationId xmlns:a16="http://schemas.microsoft.com/office/drawing/2014/main" id="{96ADE834-A2BF-E2F9-EADE-71D504E2E9DD}"/>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6" name="Slide Number Placeholder 5">
            <a:extLst>
              <a:ext uri="{FF2B5EF4-FFF2-40B4-BE49-F238E27FC236}">
                <a16:creationId xmlns:a16="http://schemas.microsoft.com/office/drawing/2014/main" id="{BB0B5D49-17BF-2401-13E3-78AB1ADEC235}"/>
              </a:ext>
            </a:extLst>
          </p:cNvPr>
          <p:cNvSpPr>
            <a:spLocks noGrp="1"/>
          </p:cNvSpPr>
          <p:nvPr>
            <p:ph type="sldNum" sz="quarter" idx="12"/>
          </p:nvPr>
        </p:nvSpPr>
        <p:spPr/>
        <p:txBody>
          <a:bodyPr/>
          <a:lstStyle/>
          <a:p>
            <a:fld id="{1C96B271-48F2-4EBC-90C1-CA6B138C6EC9}" type="slidenum">
              <a:rPr lang="fr-FR" smtClean="0"/>
              <a:pPr/>
              <a:t>4</a:t>
            </a:fld>
            <a:endParaRPr lang="fr-FR">
              <a:latin typeface="Bahnschrift Light" panose="020B0502040204020203" pitchFamily="34" charset="0"/>
            </a:endParaRPr>
          </a:p>
        </p:txBody>
      </p:sp>
      <p:grpSp>
        <p:nvGrpSpPr>
          <p:cNvPr id="12" name="Group 11">
            <a:extLst>
              <a:ext uri="{FF2B5EF4-FFF2-40B4-BE49-F238E27FC236}">
                <a16:creationId xmlns:a16="http://schemas.microsoft.com/office/drawing/2014/main" id="{9C178E87-9B23-A3CD-C314-E650FD590307}"/>
              </a:ext>
            </a:extLst>
          </p:cNvPr>
          <p:cNvGrpSpPr>
            <a:grpSpLocks noChangeAspect="1"/>
          </p:cNvGrpSpPr>
          <p:nvPr/>
        </p:nvGrpSpPr>
        <p:grpSpPr>
          <a:xfrm>
            <a:off x="12763500" y="7132540"/>
            <a:ext cx="2338910" cy="1200660"/>
            <a:chOff x="2347389" y="1595891"/>
            <a:chExt cx="7497221" cy="3848637"/>
          </a:xfrm>
        </p:grpSpPr>
        <p:pic>
          <p:nvPicPr>
            <p:cNvPr id="7" name="Picture 6">
              <a:extLst>
                <a:ext uri="{FF2B5EF4-FFF2-40B4-BE49-F238E27FC236}">
                  <a16:creationId xmlns:a16="http://schemas.microsoft.com/office/drawing/2014/main" id="{0A982F3F-180A-04C4-B5BE-7149EA95E2BB}"/>
                </a:ext>
              </a:extLst>
            </p:cNvPr>
            <p:cNvPicPr>
              <a:picLocks noChangeAspect="1"/>
            </p:cNvPicPr>
            <p:nvPr/>
          </p:nvPicPr>
          <p:blipFill>
            <a:blip r:embed="rId5"/>
            <a:stretch>
              <a:fillRect/>
            </a:stretch>
          </p:blipFill>
          <p:spPr>
            <a:xfrm>
              <a:off x="2347389" y="1595891"/>
              <a:ext cx="7497221" cy="3848637"/>
            </a:xfrm>
            <a:prstGeom prst="rect">
              <a:avLst/>
            </a:prstGeom>
          </p:spPr>
        </p:pic>
        <p:sp>
          <p:nvSpPr>
            <p:cNvPr id="9" name="Rectangle 8">
              <a:extLst>
                <a:ext uri="{FF2B5EF4-FFF2-40B4-BE49-F238E27FC236}">
                  <a16:creationId xmlns:a16="http://schemas.microsoft.com/office/drawing/2014/main" id="{8FD3E76F-7554-BBFE-CFEC-C0A1214C2160}"/>
                </a:ext>
              </a:extLst>
            </p:cNvPr>
            <p:cNvSpPr/>
            <p:nvPr/>
          </p:nvSpPr>
          <p:spPr>
            <a:xfrm>
              <a:off x="2679700" y="1905000"/>
              <a:ext cx="21590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F8AEB1CB-655F-4804-E942-D5BA8DDD325C}"/>
                </a:ext>
              </a:extLst>
            </p:cNvPr>
            <p:cNvSpPr/>
            <p:nvPr/>
          </p:nvSpPr>
          <p:spPr>
            <a:xfrm>
              <a:off x="6756400" y="3321545"/>
              <a:ext cx="28321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3ACBA43-C7C2-BA13-883D-44231256500F}"/>
                </a:ext>
              </a:extLst>
            </p:cNvPr>
            <p:cNvSpPr/>
            <p:nvPr/>
          </p:nvSpPr>
          <p:spPr>
            <a:xfrm>
              <a:off x="2501900" y="4724400"/>
              <a:ext cx="21590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Rounded Corners 13">
            <a:extLst>
              <a:ext uri="{FF2B5EF4-FFF2-40B4-BE49-F238E27FC236}">
                <a16:creationId xmlns:a16="http://schemas.microsoft.com/office/drawing/2014/main" id="{EF7F8D18-D008-12BA-9C2B-506562788EB6}"/>
              </a:ext>
            </a:extLst>
          </p:cNvPr>
          <p:cNvSpPr/>
          <p:nvPr/>
        </p:nvSpPr>
        <p:spPr>
          <a:xfrm>
            <a:off x="520700" y="2222500"/>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Biology</a:t>
            </a:r>
            <a:r>
              <a:rPr lang="fr-FR" dirty="0">
                <a:solidFill>
                  <a:srgbClr val="485C6A"/>
                </a:solidFill>
              </a:rPr>
              <a:t> (</a:t>
            </a:r>
            <a:r>
              <a:rPr lang="fr-FR" dirty="0" err="1">
                <a:solidFill>
                  <a:srgbClr val="485C6A"/>
                </a:solidFill>
              </a:rPr>
              <a:t>oxygen</a:t>
            </a:r>
            <a:r>
              <a:rPr lang="fr-FR" dirty="0">
                <a:solidFill>
                  <a:srgbClr val="485C6A"/>
                </a:solidFill>
              </a:rPr>
              <a:t> </a:t>
            </a:r>
            <a:r>
              <a:rPr lang="fr-FR" dirty="0" err="1">
                <a:solidFill>
                  <a:srgbClr val="485C6A"/>
                </a:solidFill>
              </a:rPr>
              <a:t>supply</a:t>
            </a:r>
            <a:r>
              <a:rPr lang="fr-FR" dirty="0">
                <a:solidFill>
                  <a:srgbClr val="485C6A"/>
                </a:solidFill>
              </a:rPr>
              <a:t>)</a:t>
            </a:r>
            <a:endParaRPr lang="en-GB" dirty="0">
              <a:solidFill>
                <a:srgbClr val="485C6A"/>
              </a:solidFill>
            </a:endParaRPr>
          </a:p>
        </p:txBody>
      </p:sp>
      <p:sp>
        <p:nvSpPr>
          <p:cNvPr id="16" name="Rectangle: Rounded Corners 15">
            <a:extLst>
              <a:ext uri="{FF2B5EF4-FFF2-40B4-BE49-F238E27FC236}">
                <a16:creationId xmlns:a16="http://schemas.microsoft.com/office/drawing/2014/main" id="{3B6C0EF6-275B-41D7-C470-EDB1458BB359}"/>
              </a:ext>
            </a:extLst>
          </p:cNvPr>
          <p:cNvSpPr/>
          <p:nvPr/>
        </p:nvSpPr>
        <p:spPr>
          <a:xfrm>
            <a:off x="520700" y="3403600"/>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External</a:t>
            </a:r>
            <a:r>
              <a:rPr lang="fr-FR" dirty="0">
                <a:solidFill>
                  <a:srgbClr val="485C6A"/>
                </a:solidFill>
              </a:rPr>
              <a:t> (</a:t>
            </a:r>
            <a:r>
              <a:rPr lang="fr-FR" dirty="0" err="1">
                <a:solidFill>
                  <a:srgbClr val="485C6A"/>
                </a:solidFill>
              </a:rPr>
              <a:t>sustained</a:t>
            </a:r>
            <a:r>
              <a:rPr lang="fr-FR" dirty="0">
                <a:solidFill>
                  <a:srgbClr val="485C6A"/>
                </a:solidFill>
              </a:rPr>
              <a:t>) forces</a:t>
            </a:r>
            <a:endParaRPr lang="en-GB" dirty="0">
              <a:solidFill>
                <a:srgbClr val="485C6A"/>
              </a:solidFill>
            </a:endParaRPr>
          </a:p>
        </p:txBody>
      </p:sp>
      <p:sp>
        <p:nvSpPr>
          <p:cNvPr id="18" name="Rectangle: Rounded Corners 17">
            <a:extLst>
              <a:ext uri="{FF2B5EF4-FFF2-40B4-BE49-F238E27FC236}">
                <a16:creationId xmlns:a16="http://schemas.microsoft.com/office/drawing/2014/main" id="{7629FA32-585F-409B-5FC1-58AC520592DB}"/>
              </a:ext>
            </a:extLst>
          </p:cNvPr>
          <p:cNvSpPr/>
          <p:nvPr/>
        </p:nvSpPr>
        <p:spPr>
          <a:xfrm>
            <a:off x="520700" y="4584700"/>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History</a:t>
            </a:r>
            <a:r>
              <a:rPr lang="fr-FR" dirty="0">
                <a:solidFill>
                  <a:srgbClr val="485C6A"/>
                </a:solidFill>
              </a:rPr>
              <a:t> of the tissue</a:t>
            </a:r>
            <a:endParaRPr lang="en-GB" dirty="0">
              <a:solidFill>
                <a:srgbClr val="485C6A"/>
              </a:solidFill>
            </a:endParaRPr>
          </a:p>
        </p:txBody>
      </p:sp>
    </p:spTree>
    <p:extLst>
      <p:ext uri="{BB962C8B-B14F-4D97-AF65-F5344CB8AC3E}">
        <p14:creationId xmlns:p14="http://schemas.microsoft.com/office/powerpoint/2010/main" val="2291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93D7B-3D6B-25F8-8029-3C1B9811F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128A8-A67F-6EA6-FB0C-7B30F72A4CE9}"/>
              </a:ext>
            </a:extLst>
          </p:cNvPr>
          <p:cNvSpPr>
            <a:spLocks noGrp="1"/>
          </p:cNvSpPr>
          <p:nvPr>
            <p:ph type="title"/>
          </p:nvPr>
        </p:nvSpPr>
        <p:spPr/>
        <p:txBody>
          <a:bodyPr>
            <a:normAutofit/>
          </a:bodyPr>
          <a:lstStyle/>
          <a:p>
            <a:r>
              <a:rPr lang="fr-FR" dirty="0" err="1"/>
              <a:t>Clinical</a:t>
            </a:r>
            <a:r>
              <a:rPr lang="fr-FR" dirty="0"/>
              <a:t> </a:t>
            </a:r>
            <a:r>
              <a:rPr lang="fr-FR" dirty="0" err="1"/>
              <a:t>research</a:t>
            </a:r>
            <a:r>
              <a:rPr lang="fr-FR" dirty="0"/>
              <a:t>: </a:t>
            </a:r>
            <a:r>
              <a:rPr lang="fr-FR" dirty="0" err="1"/>
              <a:t>interplay</a:t>
            </a:r>
            <a:r>
              <a:rPr lang="fr-FR" dirty="0"/>
              <a:t> ?	</a:t>
            </a:r>
            <a:endParaRPr lang="en-GB" dirty="0"/>
          </a:p>
        </p:txBody>
      </p:sp>
      <p:pic>
        <p:nvPicPr>
          <p:cNvPr id="8" name="Picture Placeholder 7">
            <a:extLst>
              <a:ext uri="{FF2B5EF4-FFF2-40B4-BE49-F238E27FC236}">
                <a16:creationId xmlns:a16="http://schemas.microsoft.com/office/drawing/2014/main" id="{4D7639BB-05F1-CEB2-0F85-4C79FD23A619}"/>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a:stretch/>
        </p:blipFill>
        <p:spPr/>
      </p:pic>
      <p:sp>
        <p:nvSpPr>
          <p:cNvPr id="4" name="Date Placeholder 3">
            <a:extLst>
              <a:ext uri="{FF2B5EF4-FFF2-40B4-BE49-F238E27FC236}">
                <a16:creationId xmlns:a16="http://schemas.microsoft.com/office/drawing/2014/main" id="{2BF148E3-B212-0EE4-CB33-17BFA9DACCD7}"/>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5" name="Footer Placeholder 4">
            <a:extLst>
              <a:ext uri="{FF2B5EF4-FFF2-40B4-BE49-F238E27FC236}">
                <a16:creationId xmlns:a16="http://schemas.microsoft.com/office/drawing/2014/main" id="{0B043E32-B1A5-D20A-213C-EC715AF0CA13}"/>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6" name="Slide Number Placeholder 5">
            <a:extLst>
              <a:ext uri="{FF2B5EF4-FFF2-40B4-BE49-F238E27FC236}">
                <a16:creationId xmlns:a16="http://schemas.microsoft.com/office/drawing/2014/main" id="{99ADDE09-E6EA-C96B-7EF7-D9ED106C8EB4}"/>
              </a:ext>
            </a:extLst>
          </p:cNvPr>
          <p:cNvSpPr>
            <a:spLocks noGrp="1"/>
          </p:cNvSpPr>
          <p:nvPr>
            <p:ph type="sldNum" sz="quarter" idx="12"/>
          </p:nvPr>
        </p:nvSpPr>
        <p:spPr/>
        <p:txBody>
          <a:bodyPr/>
          <a:lstStyle/>
          <a:p>
            <a:fld id="{1C96B271-48F2-4EBC-90C1-CA6B138C6EC9}" type="slidenum">
              <a:rPr lang="fr-FR" smtClean="0"/>
              <a:pPr/>
              <a:t>5</a:t>
            </a:fld>
            <a:endParaRPr lang="fr-FR">
              <a:latin typeface="Bahnschrift Light" panose="020B0502040204020203" pitchFamily="34" charset="0"/>
            </a:endParaRPr>
          </a:p>
        </p:txBody>
      </p:sp>
      <p:grpSp>
        <p:nvGrpSpPr>
          <p:cNvPr id="3" name="Group 2">
            <a:extLst>
              <a:ext uri="{FF2B5EF4-FFF2-40B4-BE49-F238E27FC236}">
                <a16:creationId xmlns:a16="http://schemas.microsoft.com/office/drawing/2014/main" id="{CD064622-35E6-9131-77DE-6603F1D0B66D}"/>
              </a:ext>
            </a:extLst>
          </p:cNvPr>
          <p:cNvGrpSpPr/>
          <p:nvPr/>
        </p:nvGrpSpPr>
        <p:grpSpPr>
          <a:xfrm>
            <a:off x="2347389" y="1957388"/>
            <a:ext cx="7497221" cy="3848637"/>
            <a:chOff x="2347389" y="1595891"/>
            <a:chExt cx="7497221" cy="3848637"/>
          </a:xfrm>
        </p:grpSpPr>
        <p:pic>
          <p:nvPicPr>
            <p:cNvPr id="9" name="Picture 8">
              <a:extLst>
                <a:ext uri="{FF2B5EF4-FFF2-40B4-BE49-F238E27FC236}">
                  <a16:creationId xmlns:a16="http://schemas.microsoft.com/office/drawing/2014/main" id="{2A75B2A4-45AD-3059-626F-229452961EA7}"/>
                </a:ext>
              </a:extLst>
            </p:cNvPr>
            <p:cNvPicPr>
              <a:picLocks noChangeAspect="1"/>
            </p:cNvPicPr>
            <p:nvPr/>
          </p:nvPicPr>
          <p:blipFill>
            <a:blip r:embed="rId5"/>
            <a:stretch>
              <a:fillRect/>
            </a:stretch>
          </p:blipFill>
          <p:spPr>
            <a:xfrm>
              <a:off x="2347389" y="1595891"/>
              <a:ext cx="7497221" cy="3848637"/>
            </a:xfrm>
            <a:prstGeom prst="rect">
              <a:avLst/>
            </a:prstGeom>
          </p:spPr>
        </p:pic>
        <p:sp>
          <p:nvSpPr>
            <p:cNvPr id="10" name="Rectangle 9">
              <a:extLst>
                <a:ext uri="{FF2B5EF4-FFF2-40B4-BE49-F238E27FC236}">
                  <a16:creationId xmlns:a16="http://schemas.microsoft.com/office/drawing/2014/main" id="{8F7A8335-CA9B-2BD7-2172-90A5D190D6A6}"/>
                </a:ext>
              </a:extLst>
            </p:cNvPr>
            <p:cNvSpPr/>
            <p:nvPr/>
          </p:nvSpPr>
          <p:spPr>
            <a:xfrm>
              <a:off x="2679700" y="1905000"/>
              <a:ext cx="21590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23F6544-D7C3-2C03-781A-F5B165CBCE1F}"/>
                </a:ext>
              </a:extLst>
            </p:cNvPr>
            <p:cNvSpPr/>
            <p:nvPr/>
          </p:nvSpPr>
          <p:spPr>
            <a:xfrm>
              <a:off x="6756400" y="3321545"/>
              <a:ext cx="28321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5B8D575-601C-A1EA-89EC-129B2F0121D2}"/>
                </a:ext>
              </a:extLst>
            </p:cNvPr>
            <p:cNvSpPr/>
            <p:nvPr/>
          </p:nvSpPr>
          <p:spPr>
            <a:xfrm>
              <a:off x="2501900" y="4724400"/>
              <a:ext cx="21590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Rectangle: Rounded Corners 12">
            <a:extLst>
              <a:ext uri="{FF2B5EF4-FFF2-40B4-BE49-F238E27FC236}">
                <a16:creationId xmlns:a16="http://schemas.microsoft.com/office/drawing/2014/main" id="{E87E2023-9FF6-4B87-3E57-614F73F86B8A}"/>
              </a:ext>
            </a:extLst>
          </p:cNvPr>
          <p:cNvSpPr/>
          <p:nvPr/>
        </p:nvSpPr>
        <p:spPr>
          <a:xfrm>
            <a:off x="1161142" y="1816463"/>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Biology</a:t>
            </a:r>
            <a:r>
              <a:rPr lang="fr-FR" dirty="0">
                <a:solidFill>
                  <a:srgbClr val="485C6A"/>
                </a:solidFill>
              </a:rPr>
              <a:t> (</a:t>
            </a:r>
            <a:r>
              <a:rPr lang="fr-FR" dirty="0" err="1">
                <a:solidFill>
                  <a:srgbClr val="485C6A"/>
                </a:solidFill>
              </a:rPr>
              <a:t>oxygen</a:t>
            </a:r>
            <a:r>
              <a:rPr lang="fr-FR" dirty="0">
                <a:solidFill>
                  <a:srgbClr val="485C6A"/>
                </a:solidFill>
              </a:rPr>
              <a:t> </a:t>
            </a:r>
            <a:r>
              <a:rPr lang="fr-FR" dirty="0" err="1">
                <a:solidFill>
                  <a:srgbClr val="485C6A"/>
                </a:solidFill>
              </a:rPr>
              <a:t>supply</a:t>
            </a:r>
            <a:r>
              <a:rPr lang="fr-FR" dirty="0">
                <a:solidFill>
                  <a:srgbClr val="485C6A"/>
                </a:solidFill>
              </a:rPr>
              <a:t>)</a:t>
            </a:r>
            <a:endParaRPr lang="en-GB" dirty="0">
              <a:solidFill>
                <a:srgbClr val="485C6A"/>
              </a:solidFill>
            </a:endParaRPr>
          </a:p>
        </p:txBody>
      </p:sp>
      <p:sp>
        <p:nvSpPr>
          <p:cNvPr id="14" name="Rectangle: Rounded Corners 13">
            <a:extLst>
              <a:ext uri="{FF2B5EF4-FFF2-40B4-BE49-F238E27FC236}">
                <a16:creationId xmlns:a16="http://schemas.microsoft.com/office/drawing/2014/main" id="{534F021D-0B71-DCAC-8E55-61B5AF47D168}"/>
              </a:ext>
            </a:extLst>
          </p:cNvPr>
          <p:cNvSpPr/>
          <p:nvPr/>
        </p:nvSpPr>
        <p:spPr>
          <a:xfrm>
            <a:off x="7086600" y="3606842"/>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External</a:t>
            </a:r>
            <a:r>
              <a:rPr lang="fr-FR" dirty="0">
                <a:solidFill>
                  <a:srgbClr val="485C6A"/>
                </a:solidFill>
              </a:rPr>
              <a:t> (</a:t>
            </a:r>
            <a:r>
              <a:rPr lang="fr-FR" dirty="0" err="1">
                <a:solidFill>
                  <a:srgbClr val="485C6A"/>
                </a:solidFill>
              </a:rPr>
              <a:t>sustained</a:t>
            </a:r>
            <a:r>
              <a:rPr lang="fr-FR" dirty="0">
                <a:solidFill>
                  <a:srgbClr val="485C6A"/>
                </a:solidFill>
              </a:rPr>
              <a:t>) forces</a:t>
            </a:r>
            <a:endParaRPr lang="en-GB" dirty="0">
              <a:solidFill>
                <a:srgbClr val="485C6A"/>
              </a:solidFill>
            </a:endParaRPr>
          </a:p>
        </p:txBody>
      </p:sp>
      <p:sp>
        <p:nvSpPr>
          <p:cNvPr id="15" name="Rectangle: Rounded Corners 14">
            <a:extLst>
              <a:ext uri="{FF2B5EF4-FFF2-40B4-BE49-F238E27FC236}">
                <a16:creationId xmlns:a16="http://schemas.microsoft.com/office/drawing/2014/main" id="{8AC256E1-9A27-97BC-0C00-A3605ECEA8CA}"/>
              </a:ext>
            </a:extLst>
          </p:cNvPr>
          <p:cNvSpPr/>
          <p:nvPr/>
        </p:nvSpPr>
        <p:spPr>
          <a:xfrm>
            <a:off x="1010285" y="5148853"/>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History</a:t>
            </a:r>
            <a:r>
              <a:rPr lang="fr-FR" dirty="0">
                <a:solidFill>
                  <a:srgbClr val="485C6A"/>
                </a:solidFill>
              </a:rPr>
              <a:t> of the tissue</a:t>
            </a:r>
            <a:endParaRPr lang="en-GB" dirty="0">
              <a:solidFill>
                <a:srgbClr val="485C6A"/>
              </a:solidFill>
            </a:endParaRPr>
          </a:p>
        </p:txBody>
      </p:sp>
    </p:spTree>
    <p:extLst>
      <p:ext uri="{BB962C8B-B14F-4D97-AF65-F5344CB8AC3E}">
        <p14:creationId xmlns:p14="http://schemas.microsoft.com/office/powerpoint/2010/main" val="47590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4B92B1-C43E-69C8-A97C-004F12B44FBA}"/>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9B2569B8-618E-15D9-0022-175B5920FE61}"/>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C147D242-A138-2F7E-C72D-211C112223D4}"/>
              </a:ext>
            </a:extLst>
          </p:cNvPr>
          <p:cNvSpPr>
            <a:spLocks noGrp="1"/>
          </p:cNvSpPr>
          <p:nvPr>
            <p:ph type="sldNum" sz="quarter" idx="12"/>
          </p:nvPr>
        </p:nvSpPr>
        <p:spPr/>
        <p:txBody>
          <a:bodyPr/>
          <a:lstStyle/>
          <a:p>
            <a:fld id="{1C96B271-48F2-4EBC-90C1-CA6B138C6EC9}" type="slidenum">
              <a:rPr lang="fr-FR" smtClean="0"/>
              <a:pPr/>
              <a:t>6</a:t>
            </a:fld>
            <a:endParaRPr lang="fr-FR">
              <a:latin typeface="Bahnschrift Light" panose="020B0502040204020203" pitchFamily="34" charset="0"/>
            </a:endParaRPr>
          </a:p>
        </p:txBody>
      </p:sp>
      <p:sp>
        <p:nvSpPr>
          <p:cNvPr id="7" name="Rectangle: Rounded Corners 6">
            <a:extLst>
              <a:ext uri="{FF2B5EF4-FFF2-40B4-BE49-F238E27FC236}">
                <a16:creationId xmlns:a16="http://schemas.microsoft.com/office/drawing/2014/main" id="{2F4E9F4A-8EE0-1D84-1232-C6525E0C51D9}"/>
              </a:ext>
            </a:extLst>
          </p:cNvPr>
          <p:cNvSpPr/>
          <p:nvPr/>
        </p:nvSpPr>
        <p:spPr>
          <a:xfrm>
            <a:off x="520700" y="2222500"/>
            <a:ext cx="11137900" cy="23495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485C6A"/>
                </a:solidFill>
              </a:rPr>
              <a:t>A </a:t>
            </a:r>
            <a:r>
              <a:rPr lang="en-GB" sz="2400" b="1" dirty="0">
                <a:solidFill>
                  <a:srgbClr val="485C6A"/>
                </a:solidFill>
              </a:rPr>
              <a:t>skin porous model </a:t>
            </a:r>
            <a:r>
              <a:rPr lang="en-GB" sz="2400" dirty="0">
                <a:solidFill>
                  <a:srgbClr val="485C6A"/>
                </a:solidFill>
              </a:rPr>
              <a:t>compared to patient data: a </a:t>
            </a:r>
            <a:r>
              <a:rPr lang="en-GB" sz="2400" b="1" dirty="0">
                <a:solidFill>
                  <a:srgbClr val="485C6A"/>
                </a:solidFill>
              </a:rPr>
              <a:t>comprehensive tool </a:t>
            </a:r>
            <a:r>
              <a:rPr lang="en-GB" sz="2400" dirty="0">
                <a:solidFill>
                  <a:srgbClr val="485C6A"/>
                </a:solidFill>
              </a:rPr>
              <a:t>for understanding the </a:t>
            </a:r>
            <a:r>
              <a:rPr lang="en-GB" sz="2400" b="1" dirty="0">
                <a:solidFill>
                  <a:srgbClr val="485C6A"/>
                </a:solidFill>
              </a:rPr>
              <a:t>bidirectional link </a:t>
            </a:r>
            <a:r>
              <a:rPr lang="en-GB" sz="2400" dirty="0">
                <a:solidFill>
                  <a:srgbClr val="485C6A"/>
                </a:solidFill>
              </a:rPr>
              <a:t>between </a:t>
            </a:r>
            <a:r>
              <a:rPr lang="en-GB" sz="2400" b="1" dirty="0">
                <a:solidFill>
                  <a:srgbClr val="485C6A"/>
                </a:solidFill>
              </a:rPr>
              <a:t>mechanical</a:t>
            </a:r>
            <a:r>
              <a:rPr lang="en-GB" sz="2400" dirty="0">
                <a:solidFill>
                  <a:srgbClr val="485C6A"/>
                </a:solidFill>
              </a:rPr>
              <a:t> integrity and </a:t>
            </a:r>
            <a:r>
              <a:rPr lang="en-GB" sz="2400" b="1" dirty="0">
                <a:solidFill>
                  <a:srgbClr val="485C6A"/>
                </a:solidFill>
              </a:rPr>
              <a:t>microvascular</a:t>
            </a:r>
            <a:r>
              <a:rPr lang="en-GB" sz="2400" dirty="0">
                <a:solidFill>
                  <a:srgbClr val="485C6A"/>
                </a:solidFill>
              </a:rPr>
              <a:t> health.</a:t>
            </a:r>
          </a:p>
        </p:txBody>
      </p:sp>
    </p:spTree>
    <p:extLst>
      <p:ext uri="{BB962C8B-B14F-4D97-AF65-F5344CB8AC3E}">
        <p14:creationId xmlns:p14="http://schemas.microsoft.com/office/powerpoint/2010/main" val="219023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81C18-D1C6-B7D9-41EC-7080DCA27625}"/>
              </a:ext>
            </a:extLst>
          </p:cNvPr>
          <p:cNvSpPr>
            <a:spLocks noGrp="1"/>
          </p:cNvSpPr>
          <p:nvPr>
            <p:ph type="title"/>
          </p:nvPr>
        </p:nvSpPr>
        <p:spPr/>
        <p:txBody>
          <a:bodyPr/>
          <a:lstStyle/>
          <a:p>
            <a:r>
              <a:rPr lang="fr-FR" dirty="0"/>
              <a:t>The Human skin as a </a:t>
            </a:r>
            <a:r>
              <a:rPr lang="fr-FR" dirty="0" err="1"/>
              <a:t>sponge</a:t>
            </a:r>
            <a:endParaRPr lang="en-GB" dirty="0"/>
          </a:p>
        </p:txBody>
      </p:sp>
      <p:sp>
        <p:nvSpPr>
          <p:cNvPr id="3" name="Date Placeholder 2">
            <a:extLst>
              <a:ext uri="{FF2B5EF4-FFF2-40B4-BE49-F238E27FC236}">
                <a16:creationId xmlns:a16="http://schemas.microsoft.com/office/drawing/2014/main" id="{275A2E14-F536-F0E7-984C-B42D022264B9}"/>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4375BBD6-2197-E675-312C-FF8A1B4DA145}"/>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F32B2139-6558-E401-611B-47C544EEC0DC}"/>
              </a:ext>
            </a:extLst>
          </p:cNvPr>
          <p:cNvSpPr>
            <a:spLocks noGrp="1"/>
          </p:cNvSpPr>
          <p:nvPr>
            <p:ph type="sldNum" sz="quarter" idx="12"/>
          </p:nvPr>
        </p:nvSpPr>
        <p:spPr/>
        <p:txBody>
          <a:bodyPr/>
          <a:lstStyle/>
          <a:p>
            <a:fld id="{1C96B271-48F2-4EBC-90C1-CA6B138C6EC9}" type="slidenum">
              <a:rPr lang="fr-FR" smtClean="0"/>
              <a:pPr/>
              <a:t>7</a:t>
            </a:fld>
            <a:endParaRPr lang="fr-FR">
              <a:latin typeface="Bahnschrift Light" panose="020B0502040204020203" pitchFamily="34" charset="0"/>
            </a:endParaRPr>
          </a:p>
        </p:txBody>
      </p:sp>
      <p:sp>
        <p:nvSpPr>
          <p:cNvPr id="16" name="Rectangle: Rounded Corners 15">
            <a:extLst>
              <a:ext uri="{FF2B5EF4-FFF2-40B4-BE49-F238E27FC236}">
                <a16:creationId xmlns:a16="http://schemas.microsoft.com/office/drawing/2014/main" id="{95C88044-4C0F-B9F4-FD16-15440105332C}"/>
              </a:ext>
            </a:extLst>
          </p:cNvPr>
          <p:cNvSpPr/>
          <p:nvPr/>
        </p:nvSpPr>
        <p:spPr>
          <a:xfrm>
            <a:off x="7219444" y="3119976"/>
            <a:ext cx="3721100" cy="1874174"/>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dirty="0">
                <a:solidFill>
                  <a:srgbClr val="485C6A"/>
                </a:solidFill>
              </a:rPr>
              <a:t>The </a:t>
            </a:r>
            <a:r>
              <a:rPr lang="fr-FR" dirty="0" err="1">
                <a:solidFill>
                  <a:srgbClr val="485C6A"/>
                </a:solidFill>
              </a:rPr>
              <a:t>Barrier</a:t>
            </a:r>
            <a:r>
              <a:rPr lang="fr-FR" dirty="0">
                <a:solidFill>
                  <a:srgbClr val="485C6A"/>
                </a:solidFill>
              </a:rPr>
              <a:t> </a:t>
            </a:r>
            <a:r>
              <a:rPr lang="fr-FR" dirty="0" err="1">
                <a:solidFill>
                  <a:srgbClr val="485C6A"/>
                </a:solidFill>
              </a:rPr>
              <a:t>with</a:t>
            </a:r>
            <a:r>
              <a:rPr lang="fr-FR" dirty="0">
                <a:solidFill>
                  <a:srgbClr val="485C6A"/>
                </a:solidFill>
              </a:rPr>
              <a:t> the </a:t>
            </a:r>
            <a:r>
              <a:rPr lang="fr-FR" dirty="0" err="1">
                <a:solidFill>
                  <a:srgbClr val="485C6A"/>
                </a:solidFill>
              </a:rPr>
              <a:t>environment</a:t>
            </a:r>
            <a:r>
              <a:rPr lang="fr-FR" dirty="0">
                <a:solidFill>
                  <a:srgbClr val="485C6A"/>
                </a:solidFill>
              </a:rPr>
              <a:t>:</a:t>
            </a:r>
            <a:br>
              <a:rPr lang="fr-FR" dirty="0">
                <a:solidFill>
                  <a:srgbClr val="485C6A"/>
                </a:solidFill>
              </a:rPr>
            </a:br>
            <a:endParaRPr lang="en-GB" dirty="0">
              <a:solidFill>
                <a:srgbClr val="485C6A"/>
              </a:solidFill>
            </a:endParaRPr>
          </a:p>
        </p:txBody>
      </p:sp>
      <p:pic>
        <p:nvPicPr>
          <p:cNvPr id="28" name="Picture Placeholder 27" descr="A close-up of a blood vessels&#10;&#10;AI-generated content may be incorrect.">
            <a:extLst>
              <a:ext uri="{FF2B5EF4-FFF2-40B4-BE49-F238E27FC236}">
                <a16:creationId xmlns:a16="http://schemas.microsoft.com/office/drawing/2014/main" id="{B54B486B-D6E8-77D2-6CAC-980B755C0F9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4" b="214"/>
          <a:stretch>
            <a:fillRect/>
          </a:stretch>
        </p:blipFill>
        <p:spPr/>
      </p:pic>
      <p:grpSp>
        <p:nvGrpSpPr>
          <p:cNvPr id="24" name="Group 23">
            <a:extLst>
              <a:ext uri="{FF2B5EF4-FFF2-40B4-BE49-F238E27FC236}">
                <a16:creationId xmlns:a16="http://schemas.microsoft.com/office/drawing/2014/main" id="{7E284DD0-74EC-6AC2-F1F7-535F4D14FB6E}"/>
              </a:ext>
            </a:extLst>
          </p:cNvPr>
          <p:cNvGrpSpPr/>
          <p:nvPr/>
        </p:nvGrpSpPr>
        <p:grpSpPr>
          <a:xfrm>
            <a:off x="7939634" y="3972411"/>
            <a:ext cx="2280719" cy="584776"/>
            <a:chOff x="7735460" y="3753336"/>
            <a:chExt cx="2280719" cy="584776"/>
          </a:xfrm>
        </p:grpSpPr>
        <p:pic>
          <p:nvPicPr>
            <p:cNvPr id="17" name="Picture Placeholder 11" descr="Thermometer with solid fill">
              <a:extLst>
                <a:ext uri="{FF2B5EF4-FFF2-40B4-BE49-F238E27FC236}">
                  <a16:creationId xmlns:a16="http://schemas.microsoft.com/office/drawing/2014/main" id="{1A88725A-EFA7-8F4F-02E3-20676F892653}"/>
                </a:ext>
              </a:extLst>
            </p:cNvPr>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7735460" y="3753336"/>
              <a:ext cx="584776" cy="584776"/>
            </a:xfrm>
            <a:prstGeom prst="rect">
              <a:avLst/>
            </a:prstGeom>
          </p:spPr>
        </p:pic>
        <p:pic>
          <p:nvPicPr>
            <p:cNvPr id="20" name="Picture 19" descr="A black and white image of a cross with a leaf and a bandage&#10;&#10;AI-generated content may be incorrect.">
              <a:extLst>
                <a:ext uri="{FF2B5EF4-FFF2-40B4-BE49-F238E27FC236}">
                  <a16:creationId xmlns:a16="http://schemas.microsoft.com/office/drawing/2014/main" id="{F68DAF40-76A1-77C6-2214-01261B5300B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8184" y1="44824" x2="38672" y2="44824"/>
                          <a14:foregroundMark x1="54297" y1="60547" x2="54297" y2="60547"/>
                          <a14:foregroundMark x1="65527" y1="60742" x2="65527" y2="60742"/>
                          <a14:foregroundMark x1="36133" y1="53320" x2="36133" y2="53320"/>
                          <a14:foregroundMark x1="62793" y1="53320" x2="62793" y2="53320"/>
                          <a14:foregroundMark x1="51270" y1="36523" x2="51270" y2="36523"/>
                          <a14:foregroundMark x1="44531" y1="35547" x2="44531" y2="35547"/>
                          <a14:foregroundMark x1="45508" y1="31152" x2="45508" y2="31152"/>
                          <a14:foregroundMark x1="50391" y1="30859" x2="50391" y2="30859"/>
                          <a14:foregroundMark x1="54492" y1="31934" x2="54492" y2="31934"/>
                          <a14:foregroundMark x1="56543" y1="36035" x2="56543" y2="36035"/>
                          <a14:foregroundMark x1="34473" y1="54004" x2="34473" y2="54004"/>
                          <a14:foregroundMark x1="63867" y1="54004" x2="63867" y2="54004"/>
                          <a14:foregroundMark x1="48828" y1="54102" x2="48828" y2="54102"/>
                          <a14:backgroundMark x1="36328" y1="53125" x2="36328" y2="53125"/>
                          <a14:backgroundMark x1="36133" y1="53027" x2="36133" y2="53027"/>
                          <a14:backgroundMark x1="35938" y1="53027" x2="35938" y2="53027"/>
                          <a14:backgroundMark x1="35840" y1="53223" x2="35840" y2="53223"/>
                          <a14:backgroundMark x1="36230" y1="53223" x2="36230" y2="53223"/>
                          <a14:backgroundMark x1="65723" y1="61621" x2="65723" y2="61621"/>
                          <a14:backgroundMark x1="62793" y1="53223" x2="62793" y2="53223"/>
                          <a14:backgroundMark x1="45020" y1="55371" x2="45020" y2="55371"/>
                          <a14:backgroundMark x1="41113" y1="45996" x2="41113" y2="45996"/>
                          <a14:backgroundMark x1="43359" y1="43457" x2="43359" y2="43457"/>
                          <a14:backgroundMark x1="43066" y1="46094" x2="43066" y2="46094"/>
                          <a14:backgroundMark x1="43164" y1="48535" x2="43164" y2="48535"/>
                          <a14:backgroundMark x1="45410" y1="45996" x2="45410" y2="45996"/>
                          <a14:backgroundMark x1="57324" y1="43652" x2="57324" y2="43652"/>
                          <a14:backgroundMark x1="57617" y1="46191" x2="57617" y2="46191"/>
                          <a14:backgroundMark x1="57422" y1="48340" x2="57422" y2="48340"/>
                          <a14:backgroundMark x1="54785" y1="46289" x2="54785" y2="46289"/>
                          <a14:backgroundMark x1="59473" y1="46094" x2="59473" y2="46094"/>
                          <a14:backgroundMark x1="43359" y1="57813" x2="43359" y2="57813"/>
                          <a14:backgroundMark x1="40820" y1="60254" x2="40820" y2="60254"/>
                          <a14:backgroundMark x1="43457" y1="60449" x2="43457" y2="60449"/>
                          <a14:backgroundMark x1="43262" y1="62402" x2="43262" y2="62402"/>
                          <a14:backgroundMark x1="45410" y1="60254" x2="45410" y2="60254"/>
                          <a14:backgroundMark x1="54785" y1="60449" x2="54785" y2="60449"/>
                          <a14:backgroundMark x1="57129" y1="60254" x2="57129" y2="60254"/>
                          <a14:backgroundMark x1="57227" y1="58203" x2="57227" y2="58203"/>
                          <a14:backgroundMark x1="57129" y1="62402" x2="57129" y2="62402"/>
                          <a14:backgroundMark x1="59277" y1="60449" x2="59277" y2="60449"/>
                          <a14:backgroundMark x1="46777" y1="54004" x2="46777" y2="54004"/>
                          <a14:backgroundMark x1="49121" y1="51660" x2="49121" y2="51660"/>
                          <a14:backgroundMark x1="50781" y1="49902" x2="50781" y2="49902"/>
                          <a14:backgroundMark x1="52246" y1="51172" x2="52246" y2="51172"/>
                          <a14:backgroundMark x1="50391" y1="53418" x2="50391" y2="53418"/>
                          <a14:backgroundMark x1="48340" y1="55176" x2="48340" y2="55176"/>
                          <a14:backgroundMark x1="49609" y1="56641" x2="49609" y2="56641"/>
                          <a14:backgroundMark x1="51855" y1="54590" x2="51855" y2="54590"/>
                          <a14:backgroundMark x1="53711" y1="52832" x2="53711" y2="52832"/>
                        </a14:backgroundRemoval>
                      </a14:imgEffect>
                    </a14:imgLayer>
                  </a14:imgProps>
                </a:ext>
                <a:ext uri="{28A0092B-C50C-407E-A947-70E740481C1C}">
                  <a14:useLocalDpi xmlns:a14="http://schemas.microsoft.com/office/drawing/2010/main" val="0"/>
                </a:ext>
              </a:extLst>
            </a:blip>
            <a:srcRect l="31145" t="28013" r="28526" b="31987"/>
            <a:stretch>
              <a:fillRect/>
            </a:stretch>
          </p:blipFill>
          <p:spPr>
            <a:xfrm>
              <a:off x="8589843" y="3757724"/>
              <a:ext cx="580728" cy="576000"/>
            </a:xfrm>
            <a:prstGeom prst="rect">
              <a:avLst/>
            </a:prstGeom>
          </p:spPr>
        </p:pic>
        <p:pic>
          <p:nvPicPr>
            <p:cNvPr id="23" name="Picture Placeholder 14" descr="Body builder with solid fill">
              <a:extLst>
                <a:ext uri="{FF2B5EF4-FFF2-40B4-BE49-F238E27FC236}">
                  <a16:creationId xmlns:a16="http://schemas.microsoft.com/office/drawing/2014/main" id="{7A6D1B91-CD3D-F073-D2D9-FC02733D2165}"/>
                </a:ext>
              </a:extLst>
            </p:cNvPr>
            <p:cNvPicPr>
              <a:picLocks noChangeAspect="1"/>
            </p:cNvPicPr>
            <p:nvPr/>
          </p:nvPicPr>
          <p:blipFill>
            <a:blip r:embed="rId8">
              <a:extLst>
                <a:ext uri="{96DAC541-7B7A-43D3-8B79-37D633B846F1}">
                  <asvg:svgBlip xmlns:asvg="http://schemas.microsoft.com/office/drawing/2016/SVG/main" r:embed="rId9"/>
                </a:ext>
              </a:extLst>
            </a:blip>
            <a:srcRect/>
            <a:stretch>
              <a:fillRect/>
            </a:stretch>
          </p:blipFill>
          <p:spPr>
            <a:xfrm>
              <a:off x="9440179" y="3757724"/>
              <a:ext cx="576000" cy="576000"/>
            </a:xfrm>
            <a:prstGeom prst="rect">
              <a:avLst/>
            </a:prstGeom>
          </p:spPr>
        </p:pic>
      </p:grpSp>
      <p:sp>
        <p:nvSpPr>
          <p:cNvPr id="26" name="TextBox 25">
            <a:extLst>
              <a:ext uri="{FF2B5EF4-FFF2-40B4-BE49-F238E27FC236}">
                <a16:creationId xmlns:a16="http://schemas.microsoft.com/office/drawing/2014/main" id="{86F6EF21-ABBE-2C2E-3BE9-F3F77F777665}"/>
              </a:ext>
            </a:extLst>
          </p:cNvPr>
          <p:cNvSpPr txBox="1"/>
          <p:nvPr/>
        </p:nvSpPr>
        <p:spPr>
          <a:xfrm>
            <a:off x="9725053" y="4778706"/>
            <a:ext cx="990600" cy="215444"/>
          </a:xfrm>
          <a:prstGeom prst="rect">
            <a:avLst/>
          </a:prstGeom>
          <a:noFill/>
        </p:spPr>
        <p:txBody>
          <a:bodyPr wrap="square">
            <a:spAutoFit/>
          </a:bodyPr>
          <a:lstStyle/>
          <a:p>
            <a:r>
              <a:rPr lang="en-GB" sz="800" b="0" i="0" u="none" strike="noStrike" baseline="0" dirty="0">
                <a:solidFill>
                  <a:srgbClr val="38637C"/>
                </a:solidFill>
                <a:latin typeface="LMSans8-Regular"/>
              </a:rPr>
              <a:t>[Burns et al., 2010]</a:t>
            </a:r>
            <a:endParaRPr lang="en-GB" dirty="0"/>
          </a:p>
        </p:txBody>
      </p:sp>
      <p:sp>
        <p:nvSpPr>
          <p:cNvPr id="6" name="TextBox 5">
            <a:extLst>
              <a:ext uri="{FF2B5EF4-FFF2-40B4-BE49-F238E27FC236}">
                <a16:creationId xmlns:a16="http://schemas.microsoft.com/office/drawing/2014/main" id="{42E75D4A-54A5-F868-779B-7C1B9EC00FA9}"/>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pic>
        <p:nvPicPr>
          <p:cNvPr id="8" name="Image 21">
            <a:extLst>
              <a:ext uri="{FF2B5EF4-FFF2-40B4-BE49-F238E27FC236}">
                <a16:creationId xmlns:a16="http://schemas.microsoft.com/office/drawing/2014/main" id="{400BECC5-99CB-4C1A-1C69-9E5891E0B4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 y="1348425"/>
            <a:ext cx="1546638" cy="3523784"/>
          </a:xfrm>
          <a:prstGeom prst="rect">
            <a:avLst/>
          </a:prstGeom>
        </p:spPr>
      </p:pic>
    </p:spTree>
    <p:extLst>
      <p:ext uri="{BB962C8B-B14F-4D97-AF65-F5344CB8AC3E}">
        <p14:creationId xmlns:p14="http://schemas.microsoft.com/office/powerpoint/2010/main" val="24718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0C7B7-FFCE-8C2A-9320-664671AC4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320ED-82DD-34BF-0BA9-632AA2B97E77}"/>
              </a:ext>
            </a:extLst>
          </p:cNvPr>
          <p:cNvSpPr>
            <a:spLocks noGrp="1"/>
          </p:cNvSpPr>
          <p:nvPr>
            <p:ph type="title"/>
          </p:nvPr>
        </p:nvSpPr>
        <p:spPr/>
        <p:txBody>
          <a:bodyPr/>
          <a:lstStyle/>
          <a:p>
            <a:r>
              <a:rPr lang="fr-FR" dirty="0"/>
              <a:t>The Human skin as a </a:t>
            </a:r>
            <a:r>
              <a:rPr lang="fr-FR" dirty="0" err="1"/>
              <a:t>sponge</a:t>
            </a:r>
            <a:endParaRPr lang="en-GB" dirty="0"/>
          </a:p>
        </p:txBody>
      </p:sp>
      <p:sp>
        <p:nvSpPr>
          <p:cNvPr id="3" name="Date Placeholder 2">
            <a:extLst>
              <a:ext uri="{FF2B5EF4-FFF2-40B4-BE49-F238E27FC236}">
                <a16:creationId xmlns:a16="http://schemas.microsoft.com/office/drawing/2014/main" id="{EE879EB4-6CD5-39FE-BDED-E24C658C1AF7}"/>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E9E09DCF-CB45-9975-719F-F54F7DE36B07}"/>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524C67FA-85E4-17EB-9ACC-1086A3ED3B55}"/>
              </a:ext>
            </a:extLst>
          </p:cNvPr>
          <p:cNvSpPr>
            <a:spLocks noGrp="1"/>
          </p:cNvSpPr>
          <p:nvPr>
            <p:ph type="sldNum" sz="quarter" idx="12"/>
          </p:nvPr>
        </p:nvSpPr>
        <p:spPr/>
        <p:txBody>
          <a:bodyPr/>
          <a:lstStyle/>
          <a:p>
            <a:fld id="{1C96B271-48F2-4EBC-90C1-CA6B138C6EC9}" type="slidenum">
              <a:rPr lang="fr-FR" smtClean="0"/>
              <a:pPr/>
              <a:t>8</a:t>
            </a:fld>
            <a:endParaRPr lang="fr-FR">
              <a:latin typeface="Bahnschrift Light" panose="020B0502040204020203" pitchFamily="34" charset="0"/>
            </a:endParaRPr>
          </a:p>
        </p:txBody>
      </p:sp>
      <p:pic>
        <p:nvPicPr>
          <p:cNvPr id="31" name="Picture Placeholder 30" descr="A close-up of a blood vessels&#10;&#10;AI-generated content may be incorrect.">
            <a:extLst>
              <a:ext uri="{FF2B5EF4-FFF2-40B4-BE49-F238E27FC236}">
                <a16:creationId xmlns:a16="http://schemas.microsoft.com/office/drawing/2014/main" id="{F7831E97-0864-6FA7-83EE-9583153D3AE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4" b="214"/>
          <a:stretch>
            <a:fillRect/>
          </a:stretch>
        </p:blipFill>
        <p:spPr/>
      </p:pic>
      <p:grpSp>
        <p:nvGrpSpPr>
          <p:cNvPr id="7" name="Groupe 57">
            <a:extLst>
              <a:ext uri="{FF2B5EF4-FFF2-40B4-BE49-F238E27FC236}">
                <a16:creationId xmlns:a16="http://schemas.microsoft.com/office/drawing/2014/main" id="{84ED5A20-97CB-ADB5-214E-BD5801DDF5B6}"/>
              </a:ext>
            </a:extLst>
          </p:cNvPr>
          <p:cNvGrpSpPr/>
          <p:nvPr/>
        </p:nvGrpSpPr>
        <p:grpSpPr>
          <a:xfrm>
            <a:off x="457200" y="1348425"/>
            <a:ext cx="4238994" cy="4628425"/>
            <a:chOff x="457200" y="1348425"/>
            <a:chExt cx="4238994" cy="4628425"/>
          </a:xfrm>
        </p:grpSpPr>
        <p:pic>
          <p:nvPicPr>
            <p:cNvPr id="8" name="Image 21">
              <a:extLst>
                <a:ext uri="{FF2B5EF4-FFF2-40B4-BE49-F238E27FC236}">
                  <a16:creationId xmlns:a16="http://schemas.microsoft.com/office/drawing/2014/main" id="{9EA6B8F6-B2B2-F798-462F-AFDA4CAE7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348425"/>
              <a:ext cx="1546638" cy="3523784"/>
            </a:xfrm>
            <a:prstGeom prst="rect">
              <a:avLst/>
            </a:prstGeom>
          </p:spPr>
        </p:pic>
        <p:grpSp>
          <p:nvGrpSpPr>
            <p:cNvPr id="9" name="Groupe 48">
              <a:extLst>
                <a:ext uri="{FF2B5EF4-FFF2-40B4-BE49-F238E27FC236}">
                  <a16:creationId xmlns:a16="http://schemas.microsoft.com/office/drawing/2014/main" id="{6C68E8A5-D02B-F821-3464-145C8C6B6D84}"/>
                </a:ext>
              </a:extLst>
            </p:cNvPr>
            <p:cNvGrpSpPr/>
            <p:nvPr/>
          </p:nvGrpSpPr>
          <p:grpSpPr>
            <a:xfrm rot="207905">
              <a:off x="1091832" y="3216718"/>
              <a:ext cx="3604362" cy="2760132"/>
              <a:chOff x="1247039" y="2590800"/>
              <a:chExt cx="3604362" cy="2760132"/>
            </a:xfrm>
          </p:grpSpPr>
          <p:sp>
            <p:nvSpPr>
              <p:cNvPr id="10" name="Forme libre : forme 49">
                <a:extLst>
                  <a:ext uri="{FF2B5EF4-FFF2-40B4-BE49-F238E27FC236}">
                    <a16:creationId xmlns:a16="http://schemas.microsoft.com/office/drawing/2014/main" id="{9DBDB68C-5A53-201E-1EAC-029136C75BE5}"/>
                  </a:ext>
                </a:extLst>
              </p:cNvPr>
              <p:cNvSpPr/>
              <p:nvPr/>
            </p:nvSpPr>
            <p:spPr>
              <a:xfrm>
                <a:off x="1253068" y="2599265"/>
                <a:ext cx="3598333" cy="2751667"/>
              </a:xfrm>
              <a:custGeom>
                <a:avLst/>
                <a:gdLst>
                  <a:gd name="connsiteX0" fmla="*/ 287866 w 3598333"/>
                  <a:gd name="connsiteY0" fmla="*/ 0 h 2734734"/>
                  <a:gd name="connsiteX1" fmla="*/ 3598333 w 3598333"/>
                  <a:gd name="connsiteY1" fmla="*/ 1329267 h 2734734"/>
                  <a:gd name="connsiteX2" fmla="*/ 2997200 w 3598333"/>
                  <a:gd name="connsiteY2" fmla="*/ 2734734 h 2734734"/>
                  <a:gd name="connsiteX3" fmla="*/ 0 w 3598333"/>
                  <a:gd name="connsiteY3" fmla="*/ 262467 h 2734734"/>
                  <a:gd name="connsiteX4" fmla="*/ 287866 w 3598333"/>
                  <a:gd name="connsiteY4" fmla="*/ 270934 h 2734734"/>
                  <a:gd name="connsiteX5" fmla="*/ 287866 w 3598333"/>
                  <a:gd name="connsiteY5" fmla="*/ 0 h 2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333" h="2734734">
                    <a:moveTo>
                      <a:pt x="287866" y="0"/>
                    </a:moveTo>
                    <a:lnTo>
                      <a:pt x="3598333" y="1329267"/>
                    </a:lnTo>
                    <a:lnTo>
                      <a:pt x="2997200" y="2734734"/>
                    </a:lnTo>
                    <a:lnTo>
                      <a:pt x="0" y="262467"/>
                    </a:lnTo>
                    <a:lnTo>
                      <a:pt x="287866" y="270934"/>
                    </a:lnTo>
                    <a:lnTo>
                      <a:pt x="287866"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50">
                <a:extLst>
                  <a:ext uri="{FF2B5EF4-FFF2-40B4-BE49-F238E27FC236}">
                    <a16:creationId xmlns:a16="http://schemas.microsoft.com/office/drawing/2014/main" id="{E1096801-F0A8-84B4-150E-53950C42A276}"/>
                  </a:ext>
                </a:extLst>
              </p:cNvPr>
              <p:cNvCxnSpPr>
                <a:cxnSpLocks/>
              </p:cNvCxnSpPr>
              <p:nvPr/>
            </p:nvCxnSpPr>
            <p:spPr>
              <a:xfrm>
                <a:off x="1535112" y="2590800"/>
                <a:ext cx="3257021"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51">
                <a:extLst>
                  <a:ext uri="{FF2B5EF4-FFF2-40B4-BE49-F238E27FC236}">
                    <a16:creationId xmlns:a16="http://schemas.microsoft.com/office/drawing/2014/main" id="{EB6D6730-DA9D-DDD9-6B3F-F30A596DB226}"/>
                  </a:ext>
                </a:extLst>
              </p:cNvPr>
              <p:cNvCxnSpPr>
                <a:cxnSpLocks/>
              </p:cNvCxnSpPr>
              <p:nvPr/>
            </p:nvCxnSpPr>
            <p:spPr>
              <a:xfrm>
                <a:off x="1247039" y="2869141"/>
                <a:ext cx="2766161" cy="22912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0174932-8F70-46C6-165E-90372F87C140}"/>
                  </a:ext>
                </a:extLst>
              </p:cNvPr>
              <p:cNvSpPr/>
              <p:nvPr/>
            </p:nvSpPr>
            <p:spPr>
              <a:xfrm>
                <a:off x="1258887" y="2590800"/>
                <a:ext cx="276225" cy="26987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6" name="Image 98">
            <a:extLst>
              <a:ext uri="{FF2B5EF4-FFF2-40B4-BE49-F238E27FC236}">
                <a16:creationId xmlns:a16="http://schemas.microsoft.com/office/drawing/2014/main" id="{040BEC05-2870-27BB-FF30-E96FC7DEDE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9453" y="3283571"/>
            <a:ext cx="1687367" cy="1714020"/>
          </a:xfrm>
          <a:prstGeom prst="rect">
            <a:avLst/>
          </a:prstGeom>
        </p:spPr>
      </p:pic>
      <p:sp>
        <p:nvSpPr>
          <p:cNvPr id="20" name="Freeform: Shape 19">
            <a:extLst>
              <a:ext uri="{FF2B5EF4-FFF2-40B4-BE49-F238E27FC236}">
                <a16:creationId xmlns:a16="http://schemas.microsoft.com/office/drawing/2014/main" id="{60889B3B-5FE6-214D-FC09-54CAF9B35FA0}"/>
              </a:ext>
            </a:extLst>
          </p:cNvPr>
          <p:cNvSpPr/>
          <p:nvPr/>
        </p:nvSpPr>
        <p:spPr>
          <a:xfrm>
            <a:off x="2697018" y="3888509"/>
            <a:ext cx="2198255" cy="2216727"/>
          </a:xfrm>
          <a:custGeom>
            <a:avLst/>
            <a:gdLst>
              <a:gd name="connsiteX0" fmla="*/ 36946 w 2198255"/>
              <a:gd name="connsiteY0" fmla="*/ 1025236 h 2216727"/>
              <a:gd name="connsiteX1" fmla="*/ 36946 w 2198255"/>
              <a:gd name="connsiteY1" fmla="*/ 1025236 h 2216727"/>
              <a:gd name="connsiteX2" fmla="*/ 341746 w 2198255"/>
              <a:gd name="connsiteY2" fmla="*/ 988291 h 2216727"/>
              <a:gd name="connsiteX3" fmla="*/ 443346 w 2198255"/>
              <a:gd name="connsiteY3" fmla="*/ 969818 h 2216727"/>
              <a:gd name="connsiteX4" fmla="*/ 535709 w 2198255"/>
              <a:gd name="connsiteY4" fmla="*/ 960582 h 2216727"/>
              <a:gd name="connsiteX5" fmla="*/ 572655 w 2198255"/>
              <a:gd name="connsiteY5" fmla="*/ 951346 h 2216727"/>
              <a:gd name="connsiteX6" fmla="*/ 637309 w 2198255"/>
              <a:gd name="connsiteY6" fmla="*/ 923636 h 2216727"/>
              <a:gd name="connsiteX7" fmla="*/ 729673 w 2198255"/>
              <a:gd name="connsiteY7" fmla="*/ 877455 h 2216727"/>
              <a:gd name="connsiteX8" fmla="*/ 766618 w 2198255"/>
              <a:gd name="connsiteY8" fmla="*/ 831273 h 2216727"/>
              <a:gd name="connsiteX9" fmla="*/ 794327 w 2198255"/>
              <a:gd name="connsiteY9" fmla="*/ 812800 h 2216727"/>
              <a:gd name="connsiteX10" fmla="*/ 812800 w 2198255"/>
              <a:gd name="connsiteY10" fmla="*/ 775855 h 2216727"/>
              <a:gd name="connsiteX11" fmla="*/ 858982 w 2198255"/>
              <a:gd name="connsiteY11" fmla="*/ 655782 h 2216727"/>
              <a:gd name="connsiteX12" fmla="*/ 877455 w 2198255"/>
              <a:gd name="connsiteY12" fmla="*/ 452582 h 2216727"/>
              <a:gd name="connsiteX13" fmla="*/ 886691 w 2198255"/>
              <a:gd name="connsiteY13" fmla="*/ 286327 h 2216727"/>
              <a:gd name="connsiteX14" fmla="*/ 1016000 w 2198255"/>
              <a:gd name="connsiteY14" fmla="*/ 73891 h 2216727"/>
              <a:gd name="connsiteX15" fmla="*/ 1182255 w 2198255"/>
              <a:gd name="connsiteY15" fmla="*/ 0 h 2216727"/>
              <a:gd name="connsiteX16" fmla="*/ 1431637 w 2198255"/>
              <a:gd name="connsiteY16" fmla="*/ 64655 h 2216727"/>
              <a:gd name="connsiteX17" fmla="*/ 1745673 w 2198255"/>
              <a:gd name="connsiteY17" fmla="*/ 304800 h 2216727"/>
              <a:gd name="connsiteX18" fmla="*/ 1948873 w 2198255"/>
              <a:gd name="connsiteY18" fmla="*/ 508000 h 2216727"/>
              <a:gd name="connsiteX19" fmla="*/ 2142837 w 2198255"/>
              <a:gd name="connsiteY19" fmla="*/ 775855 h 2216727"/>
              <a:gd name="connsiteX20" fmla="*/ 2179782 w 2198255"/>
              <a:gd name="connsiteY20" fmla="*/ 923636 h 2216727"/>
              <a:gd name="connsiteX21" fmla="*/ 2198255 w 2198255"/>
              <a:gd name="connsiteY21" fmla="*/ 1025236 h 2216727"/>
              <a:gd name="connsiteX22" fmla="*/ 2013527 w 2198255"/>
              <a:gd name="connsiteY22" fmla="*/ 1459346 h 2216727"/>
              <a:gd name="connsiteX23" fmla="*/ 1930400 w 2198255"/>
              <a:gd name="connsiteY23" fmla="*/ 1579418 h 2216727"/>
              <a:gd name="connsiteX24" fmla="*/ 1736437 w 2198255"/>
              <a:gd name="connsiteY24" fmla="*/ 1745673 h 2216727"/>
              <a:gd name="connsiteX25" fmla="*/ 1690255 w 2198255"/>
              <a:gd name="connsiteY25" fmla="*/ 1782618 h 2216727"/>
              <a:gd name="connsiteX26" fmla="*/ 1653309 w 2198255"/>
              <a:gd name="connsiteY26" fmla="*/ 1810327 h 2216727"/>
              <a:gd name="connsiteX27" fmla="*/ 1597891 w 2198255"/>
              <a:gd name="connsiteY27" fmla="*/ 1865746 h 2216727"/>
              <a:gd name="connsiteX28" fmla="*/ 1579418 w 2198255"/>
              <a:gd name="connsiteY28" fmla="*/ 1893455 h 2216727"/>
              <a:gd name="connsiteX29" fmla="*/ 1514764 w 2198255"/>
              <a:gd name="connsiteY29" fmla="*/ 1995055 h 2216727"/>
              <a:gd name="connsiteX30" fmla="*/ 1422400 w 2198255"/>
              <a:gd name="connsiteY30" fmla="*/ 2078182 h 2216727"/>
              <a:gd name="connsiteX31" fmla="*/ 1385455 w 2198255"/>
              <a:gd name="connsiteY31" fmla="*/ 2124364 h 2216727"/>
              <a:gd name="connsiteX32" fmla="*/ 1330037 w 2198255"/>
              <a:gd name="connsiteY32" fmla="*/ 2216727 h 2216727"/>
              <a:gd name="connsiteX33" fmla="*/ 1126837 w 2198255"/>
              <a:gd name="connsiteY33" fmla="*/ 2207491 h 2216727"/>
              <a:gd name="connsiteX34" fmla="*/ 646546 w 2198255"/>
              <a:gd name="connsiteY34" fmla="*/ 2004291 h 2216727"/>
              <a:gd name="connsiteX35" fmla="*/ 554182 w 2198255"/>
              <a:gd name="connsiteY35" fmla="*/ 1948873 h 2216727"/>
              <a:gd name="connsiteX36" fmla="*/ 480291 w 2198255"/>
              <a:gd name="connsiteY36" fmla="*/ 1893455 h 2216727"/>
              <a:gd name="connsiteX37" fmla="*/ 406400 w 2198255"/>
              <a:gd name="connsiteY37" fmla="*/ 1865746 h 2216727"/>
              <a:gd name="connsiteX38" fmla="*/ 304800 w 2198255"/>
              <a:gd name="connsiteY38" fmla="*/ 1791855 h 2216727"/>
              <a:gd name="connsiteX39" fmla="*/ 258618 w 2198255"/>
              <a:gd name="connsiteY39" fmla="*/ 1754909 h 2216727"/>
              <a:gd name="connsiteX40" fmla="*/ 212437 w 2198255"/>
              <a:gd name="connsiteY40" fmla="*/ 1745673 h 2216727"/>
              <a:gd name="connsiteX41" fmla="*/ 83127 w 2198255"/>
              <a:gd name="connsiteY41" fmla="*/ 1616364 h 2216727"/>
              <a:gd name="connsiteX42" fmla="*/ 9237 w 2198255"/>
              <a:gd name="connsiteY42" fmla="*/ 1542473 h 2216727"/>
              <a:gd name="connsiteX43" fmla="*/ 0 w 2198255"/>
              <a:gd name="connsiteY43" fmla="*/ 1542473 h 2216727"/>
              <a:gd name="connsiteX44" fmla="*/ 36946 w 2198255"/>
              <a:gd name="connsiteY44" fmla="*/ 1025236 h 221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8255" h="2216727">
                <a:moveTo>
                  <a:pt x="36946" y="1025236"/>
                </a:moveTo>
                <a:lnTo>
                  <a:pt x="36946" y="1025236"/>
                </a:lnTo>
                <a:cubicBezTo>
                  <a:pt x="269596" y="971547"/>
                  <a:pt x="37187" y="1017764"/>
                  <a:pt x="341746" y="988291"/>
                </a:cubicBezTo>
                <a:cubicBezTo>
                  <a:pt x="376008" y="984975"/>
                  <a:pt x="409270" y="974686"/>
                  <a:pt x="443346" y="969818"/>
                </a:cubicBezTo>
                <a:cubicBezTo>
                  <a:pt x="473976" y="965442"/>
                  <a:pt x="504921" y="963661"/>
                  <a:pt x="535709" y="960582"/>
                </a:cubicBezTo>
                <a:cubicBezTo>
                  <a:pt x="548024" y="957503"/>
                  <a:pt x="560449" y="954833"/>
                  <a:pt x="572655" y="951346"/>
                </a:cubicBezTo>
                <a:cubicBezTo>
                  <a:pt x="594205" y="945189"/>
                  <a:pt x="618838" y="935950"/>
                  <a:pt x="637309" y="923636"/>
                </a:cubicBezTo>
                <a:cubicBezTo>
                  <a:pt x="712445" y="873545"/>
                  <a:pt x="650865" y="893216"/>
                  <a:pt x="729673" y="877455"/>
                </a:cubicBezTo>
                <a:cubicBezTo>
                  <a:pt x="741988" y="862061"/>
                  <a:pt x="752678" y="845213"/>
                  <a:pt x="766618" y="831273"/>
                </a:cubicBezTo>
                <a:cubicBezTo>
                  <a:pt x="774467" y="823424"/>
                  <a:pt x="787220" y="821328"/>
                  <a:pt x="794327" y="812800"/>
                </a:cubicBezTo>
                <a:cubicBezTo>
                  <a:pt x="803142" y="802223"/>
                  <a:pt x="807857" y="788706"/>
                  <a:pt x="812800" y="775855"/>
                </a:cubicBezTo>
                <a:cubicBezTo>
                  <a:pt x="866239" y="636915"/>
                  <a:pt x="817370" y="739004"/>
                  <a:pt x="858982" y="655782"/>
                </a:cubicBezTo>
                <a:cubicBezTo>
                  <a:pt x="865992" y="585675"/>
                  <a:pt x="872735" y="523385"/>
                  <a:pt x="877455" y="452582"/>
                </a:cubicBezTo>
                <a:cubicBezTo>
                  <a:pt x="881147" y="397201"/>
                  <a:pt x="875806" y="340753"/>
                  <a:pt x="886691" y="286327"/>
                </a:cubicBezTo>
                <a:cubicBezTo>
                  <a:pt x="899595" y="221806"/>
                  <a:pt x="962310" y="111673"/>
                  <a:pt x="1016000" y="73891"/>
                </a:cubicBezTo>
                <a:cubicBezTo>
                  <a:pt x="1065596" y="38990"/>
                  <a:pt x="1126837" y="24630"/>
                  <a:pt x="1182255" y="0"/>
                </a:cubicBezTo>
                <a:cubicBezTo>
                  <a:pt x="1265382" y="21552"/>
                  <a:pt x="1356106" y="23794"/>
                  <a:pt x="1431637" y="64655"/>
                </a:cubicBezTo>
                <a:cubicBezTo>
                  <a:pt x="1547541" y="127357"/>
                  <a:pt x="1645620" y="219040"/>
                  <a:pt x="1745673" y="304800"/>
                </a:cubicBezTo>
                <a:cubicBezTo>
                  <a:pt x="1818402" y="367139"/>
                  <a:pt x="1883828" y="437681"/>
                  <a:pt x="1948873" y="508000"/>
                </a:cubicBezTo>
                <a:cubicBezTo>
                  <a:pt x="2046512" y="613556"/>
                  <a:pt x="2087956" y="659234"/>
                  <a:pt x="2142837" y="775855"/>
                </a:cubicBezTo>
                <a:cubicBezTo>
                  <a:pt x="2162178" y="816954"/>
                  <a:pt x="2172098" y="883296"/>
                  <a:pt x="2179782" y="923636"/>
                </a:cubicBezTo>
                <a:cubicBezTo>
                  <a:pt x="2186223" y="957450"/>
                  <a:pt x="2192097" y="991369"/>
                  <a:pt x="2198255" y="1025236"/>
                </a:cubicBezTo>
                <a:cubicBezTo>
                  <a:pt x="2141668" y="1251581"/>
                  <a:pt x="2171041" y="1182121"/>
                  <a:pt x="2013527" y="1459346"/>
                </a:cubicBezTo>
                <a:cubicBezTo>
                  <a:pt x="1989479" y="1501671"/>
                  <a:pt x="1964253" y="1544437"/>
                  <a:pt x="1930400" y="1579418"/>
                </a:cubicBezTo>
                <a:cubicBezTo>
                  <a:pt x="1871181" y="1640611"/>
                  <a:pt x="1801443" y="1690668"/>
                  <a:pt x="1736437" y="1745673"/>
                </a:cubicBezTo>
                <a:cubicBezTo>
                  <a:pt x="1721388" y="1758407"/>
                  <a:pt x="1705816" y="1770515"/>
                  <a:pt x="1690255" y="1782618"/>
                </a:cubicBezTo>
                <a:cubicBezTo>
                  <a:pt x="1678104" y="1792069"/>
                  <a:pt x="1664194" y="1799442"/>
                  <a:pt x="1653309" y="1810327"/>
                </a:cubicBezTo>
                <a:cubicBezTo>
                  <a:pt x="1634836" y="1828800"/>
                  <a:pt x="1615247" y="1846220"/>
                  <a:pt x="1597891" y="1865746"/>
                </a:cubicBezTo>
                <a:cubicBezTo>
                  <a:pt x="1590516" y="1874043"/>
                  <a:pt x="1585129" y="1883936"/>
                  <a:pt x="1579418" y="1893455"/>
                </a:cubicBezTo>
                <a:cubicBezTo>
                  <a:pt x="1554399" y="1935153"/>
                  <a:pt x="1545233" y="1960778"/>
                  <a:pt x="1514764" y="1995055"/>
                </a:cubicBezTo>
                <a:cubicBezTo>
                  <a:pt x="1403129" y="2120644"/>
                  <a:pt x="1532229" y="1968351"/>
                  <a:pt x="1422400" y="2078182"/>
                </a:cubicBezTo>
                <a:cubicBezTo>
                  <a:pt x="1408460" y="2092122"/>
                  <a:pt x="1396390" y="2107961"/>
                  <a:pt x="1385455" y="2124364"/>
                </a:cubicBezTo>
                <a:cubicBezTo>
                  <a:pt x="1365539" y="2154238"/>
                  <a:pt x="1330037" y="2216727"/>
                  <a:pt x="1330037" y="2216727"/>
                </a:cubicBezTo>
                <a:cubicBezTo>
                  <a:pt x="1262304" y="2213648"/>
                  <a:pt x="1193479" y="2219986"/>
                  <a:pt x="1126837" y="2207491"/>
                </a:cubicBezTo>
                <a:cubicBezTo>
                  <a:pt x="920024" y="2168714"/>
                  <a:pt x="829922" y="2106167"/>
                  <a:pt x="646546" y="2004291"/>
                </a:cubicBezTo>
                <a:cubicBezTo>
                  <a:pt x="615160" y="1986854"/>
                  <a:pt x="584056" y="1968789"/>
                  <a:pt x="554182" y="1948873"/>
                </a:cubicBezTo>
                <a:cubicBezTo>
                  <a:pt x="528565" y="1931795"/>
                  <a:pt x="507125" y="1908549"/>
                  <a:pt x="480291" y="1893455"/>
                </a:cubicBezTo>
                <a:cubicBezTo>
                  <a:pt x="457364" y="1880559"/>
                  <a:pt x="429165" y="1878926"/>
                  <a:pt x="406400" y="1865746"/>
                </a:cubicBezTo>
                <a:cubicBezTo>
                  <a:pt x="370159" y="1844765"/>
                  <a:pt x="338301" y="1816981"/>
                  <a:pt x="304800" y="1791855"/>
                </a:cubicBezTo>
                <a:cubicBezTo>
                  <a:pt x="289029" y="1780027"/>
                  <a:pt x="276251" y="1763725"/>
                  <a:pt x="258618" y="1754909"/>
                </a:cubicBezTo>
                <a:cubicBezTo>
                  <a:pt x="244577" y="1747888"/>
                  <a:pt x="227831" y="1748752"/>
                  <a:pt x="212437" y="1745673"/>
                </a:cubicBezTo>
                <a:cubicBezTo>
                  <a:pt x="169334" y="1702570"/>
                  <a:pt x="125111" y="1660558"/>
                  <a:pt x="83127" y="1616364"/>
                </a:cubicBezTo>
                <a:cubicBezTo>
                  <a:pt x="46802" y="1578127"/>
                  <a:pt x="49122" y="1562416"/>
                  <a:pt x="9237" y="1542473"/>
                </a:cubicBezTo>
                <a:cubicBezTo>
                  <a:pt x="6483" y="1541096"/>
                  <a:pt x="3079" y="1542473"/>
                  <a:pt x="0" y="1542473"/>
                </a:cubicBezTo>
                <a:lnTo>
                  <a:pt x="36946" y="1025236"/>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DD3EDC0-3036-A539-EF3D-07AE594E9938}"/>
              </a:ext>
            </a:extLst>
          </p:cNvPr>
          <p:cNvSpPr/>
          <p:nvPr/>
        </p:nvSpPr>
        <p:spPr>
          <a:xfrm>
            <a:off x="2136775" y="4067175"/>
            <a:ext cx="1651000" cy="1057275"/>
          </a:xfrm>
          <a:custGeom>
            <a:avLst/>
            <a:gdLst>
              <a:gd name="connsiteX0" fmla="*/ 117475 w 1651000"/>
              <a:gd name="connsiteY0" fmla="*/ 822325 h 1057275"/>
              <a:gd name="connsiteX1" fmla="*/ 117475 w 1651000"/>
              <a:gd name="connsiteY1" fmla="*/ 822325 h 1057275"/>
              <a:gd name="connsiteX2" fmla="*/ 149225 w 1651000"/>
              <a:gd name="connsiteY2" fmla="*/ 825500 h 1057275"/>
              <a:gd name="connsiteX3" fmla="*/ 158750 w 1651000"/>
              <a:gd name="connsiteY3" fmla="*/ 831850 h 1057275"/>
              <a:gd name="connsiteX4" fmla="*/ 190500 w 1651000"/>
              <a:gd name="connsiteY4" fmla="*/ 838200 h 1057275"/>
              <a:gd name="connsiteX5" fmla="*/ 209550 w 1651000"/>
              <a:gd name="connsiteY5" fmla="*/ 844550 h 1057275"/>
              <a:gd name="connsiteX6" fmla="*/ 231775 w 1651000"/>
              <a:gd name="connsiteY6" fmla="*/ 847725 h 1057275"/>
              <a:gd name="connsiteX7" fmla="*/ 295275 w 1651000"/>
              <a:gd name="connsiteY7" fmla="*/ 854075 h 1057275"/>
              <a:gd name="connsiteX8" fmla="*/ 473075 w 1651000"/>
              <a:gd name="connsiteY8" fmla="*/ 857250 h 1057275"/>
              <a:gd name="connsiteX9" fmla="*/ 511175 w 1651000"/>
              <a:gd name="connsiteY9" fmla="*/ 854075 h 1057275"/>
              <a:gd name="connsiteX10" fmla="*/ 549275 w 1651000"/>
              <a:gd name="connsiteY10" fmla="*/ 847725 h 1057275"/>
              <a:gd name="connsiteX11" fmla="*/ 558800 w 1651000"/>
              <a:gd name="connsiteY11" fmla="*/ 844550 h 1057275"/>
              <a:gd name="connsiteX12" fmla="*/ 590550 w 1651000"/>
              <a:gd name="connsiteY12" fmla="*/ 841375 h 1057275"/>
              <a:gd name="connsiteX13" fmla="*/ 615950 w 1651000"/>
              <a:gd name="connsiteY13" fmla="*/ 835025 h 1057275"/>
              <a:gd name="connsiteX14" fmla="*/ 682625 w 1651000"/>
              <a:gd name="connsiteY14" fmla="*/ 828675 h 1057275"/>
              <a:gd name="connsiteX15" fmla="*/ 723900 w 1651000"/>
              <a:gd name="connsiteY15" fmla="*/ 822325 h 1057275"/>
              <a:gd name="connsiteX16" fmla="*/ 752475 w 1651000"/>
              <a:gd name="connsiteY16" fmla="*/ 815975 h 1057275"/>
              <a:gd name="connsiteX17" fmla="*/ 790575 w 1651000"/>
              <a:gd name="connsiteY17" fmla="*/ 812800 h 1057275"/>
              <a:gd name="connsiteX18" fmla="*/ 809625 w 1651000"/>
              <a:gd name="connsiteY18" fmla="*/ 809625 h 1057275"/>
              <a:gd name="connsiteX19" fmla="*/ 885825 w 1651000"/>
              <a:gd name="connsiteY19" fmla="*/ 806450 h 1057275"/>
              <a:gd name="connsiteX20" fmla="*/ 930275 w 1651000"/>
              <a:gd name="connsiteY20" fmla="*/ 800100 h 1057275"/>
              <a:gd name="connsiteX21" fmla="*/ 958850 w 1651000"/>
              <a:gd name="connsiteY21" fmla="*/ 793750 h 1057275"/>
              <a:gd name="connsiteX22" fmla="*/ 974725 w 1651000"/>
              <a:gd name="connsiteY22" fmla="*/ 790575 h 1057275"/>
              <a:gd name="connsiteX23" fmla="*/ 1016000 w 1651000"/>
              <a:gd name="connsiteY23" fmla="*/ 784225 h 1057275"/>
              <a:gd name="connsiteX24" fmla="*/ 1035050 w 1651000"/>
              <a:gd name="connsiteY24" fmla="*/ 781050 h 1057275"/>
              <a:gd name="connsiteX25" fmla="*/ 1047750 w 1651000"/>
              <a:gd name="connsiteY25" fmla="*/ 774700 h 1057275"/>
              <a:gd name="connsiteX26" fmla="*/ 1082675 w 1651000"/>
              <a:gd name="connsiteY26" fmla="*/ 765175 h 1057275"/>
              <a:gd name="connsiteX27" fmla="*/ 1095375 w 1651000"/>
              <a:gd name="connsiteY27" fmla="*/ 758825 h 1057275"/>
              <a:gd name="connsiteX28" fmla="*/ 1104900 w 1651000"/>
              <a:gd name="connsiteY28" fmla="*/ 752475 h 1057275"/>
              <a:gd name="connsiteX29" fmla="*/ 1123950 w 1651000"/>
              <a:gd name="connsiteY29" fmla="*/ 746125 h 1057275"/>
              <a:gd name="connsiteX30" fmla="*/ 1158875 w 1651000"/>
              <a:gd name="connsiteY30" fmla="*/ 733425 h 1057275"/>
              <a:gd name="connsiteX31" fmla="*/ 1181100 w 1651000"/>
              <a:gd name="connsiteY31" fmla="*/ 717550 h 1057275"/>
              <a:gd name="connsiteX32" fmla="*/ 1203325 w 1651000"/>
              <a:gd name="connsiteY32" fmla="*/ 704850 h 1057275"/>
              <a:gd name="connsiteX33" fmla="*/ 1228725 w 1651000"/>
              <a:gd name="connsiteY33" fmla="*/ 673100 h 1057275"/>
              <a:gd name="connsiteX34" fmla="*/ 1241425 w 1651000"/>
              <a:gd name="connsiteY34" fmla="*/ 666750 h 1057275"/>
              <a:gd name="connsiteX35" fmla="*/ 1254125 w 1651000"/>
              <a:gd name="connsiteY35" fmla="*/ 654050 h 1057275"/>
              <a:gd name="connsiteX36" fmla="*/ 1260475 w 1651000"/>
              <a:gd name="connsiteY36" fmla="*/ 641350 h 1057275"/>
              <a:gd name="connsiteX37" fmla="*/ 1279525 w 1651000"/>
              <a:gd name="connsiteY37" fmla="*/ 625475 h 1057275"/>
              <a:gd name="connsiteX38" fmla="*/ 1292225 w 1651000"/>
              <a:gd name="connsiteY38" fmla="*/ 609600 h 1057275"/>
              <a:gd name="connsiteX39" fmla="*/ 1298575 w 1651000"/>
              <a:gd name="connsiteY39" fmla="*/ 590550 h 1057275"/>
              <a:gd name="connsiteX40" fmla="*/ 1308100 w 1651000"/>
              <a:gd name="connsiteY40" fmla="*/ 568325 h 1057275"/>
              <a:gd name="connsiteX41" fmla="*/ 1314450 w 1651000"/>
              <a:gd name="connsiteY41" fmla="*/ 533400 h 1057275"/>
              <a:gd name="connsiteX42" fmla="*/ 1317625 w 1651000"/>
              <a:gd name="connsiteY42" fmla="*/ 520700 h 1057275"/>
              <a:gd name="connsiteX43" fmla="*/ 1314450 w 1651000"/>
              <a:gd name="connsiteY43" fmla="*/ 485775 h 1057275"/>
              <a:gd name="connsiteX44" fmla="*/ 1311275 w 1651000"/>
              <a:gd name="connsiteY44" fmla="*/ 473075 h 1057275"/>
              <a:gd name="connsiteX45" fmla="*/ 1308100 w 1651000"/>
              <a:gd name="connsiteY45" fmla="*/ 454025 h 1057275"/>
              <a:gd name="connsiteX46" fmla="*/ 1327150 w 1651000"/>
              <a:gd name="connsiteY46" fmla="*/ 0 h 1057275"/>
              <a:gd name="connsiteX47" fmla="*/ 1651000 w 1651000"/>
              <a:gd name="connsiteY47" fmla="*/ 149225 h 1057275"/>
              <a:gd name="connsiteX48" fmla="*/ 1457325 w 1651000"/>
              <a:gd name="connsiteY48" fmla="*/ 730250 h 1057275"/>
              <a:gd name="connsiteX49" fmla="*/ 777875 w 1651000"/>
              <a:gd name="connsiteY49" fmla="*/ 1057275 h 1057275"/>
              <a:gd name="connsiteX50" fmla="*/ 749300 w 1651000"/>
              <a:gd name="connsiteY50" fmla="*/ 1057275 h 1057275"/>
              <a:gd name="connsiteX51" fmla="*/ 0 w 1651000"/>
              <a:gd name="connsiteY51" fmla="*/ 1025525 h 1057275"/>
              <a:gd name="connsiteX52" fmla="*/ 117475 w 1651000"/>
              <a:gd name="connsiteY52" fmla="*/ 822325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51000" h="1057275">
                <a:moveTo>
                  <a:pt x="117475" y="822325"/>
                </a:moveTo>
                <a:lnTo>
                  <a:pt x="117475" y="822325"/>
                </a:lnTo>
                <a:cubicBezTo>
                  <a:pt x="128058" y="823383"/>
                  <a:pt x="138861" y="823108"/>
                  <a:pt x="149225" y="825500"/>
                </a:cubicBezTo>
                <a:cubicBezTo>
                  <a:pt x="152943" y="826358"/>
                  <a:pt x="155337" y="830143"/>
                  <a:pt x="158750" y="831850"/>
                </a:cubicBezTo>
                <a:cubicBezTo>
                  <a:pt x="167616" y="836283"/>
                  <a:pt x="182310" y="837030"/>
                  <a:pt x="190500" y="838200"/>
                </a:cubicBezTo>
                <a:cubicBezTo>
                  <a:pt x="196850" y="840317"/>
                  <a:pt x="203028" y="843045"/>
                  <a:pt x="209550" y="844550"/>
                </a:cubicBezTo>
                <a:cubicBezTo>
                  <a:pt x="216842" y="846233"/>
                  <a:pt x="224393" y="846495"/>
                  <a:pt x="231775" y="847725"/>
                </a:cubicBezTo>
                <a:cubicBezTo>
                  <a:pt x="273743" y="854720"/>
                  <a:pt x="211332" y="848479"/>
                  <a:pt x="295275" y="854075"/>
                </a:cubicBezTo>
                <a:cubicBezTo>
                  <a:pt x="351280" y="891411"/>
                  <a:pt x="303921" y="862455"/>
                  <a:pt x="473075" y="857250"/>
                </a:cubicBezTo>
                <a:cubicBezTo>
                  <a:pt x="485813" y="856858"/>
                  <a:pt x="498475" y="855133"/>
                  <a:pt x="511175" y="854075"/>
                </a:cubicBezTo>
                <a:cubicBezTo>
                  <a:pt x="533505" y="846632"/>
                  <a:pt x="506740" y="854814"/>
                  <a:pt x="549275" y="847725"/>
                </a:cubicBezTo>
                <a:cubicBezTo>
                  <a:pt x="552576" y="847175"/>
                  <a:pt x="555492" y="845059"/>
                  <a:pt x="558800" y="844550"/>
                </a:cubicBezTo>
                <a:cubicBezTo>
                  <a:pt x="569312" y="842933"/>
                  <a:pt x="579967" y="842433"/>
                  <a:pt x="590550" y="841375"/>
                </a:cubicBezTo>
                <a:cubicBezTo>
                  <a:pt x="599017" y="839258"/>
                  <a:pt x="607356" y="836542"/>
                  <a:pt x="615950" y="835025"/>
                </a:cubicBezTo>
                <a:cubicBezTo>
                  <a:pt x="630373" y="832480"/>
                  <a:pt x="670637" y="829937"/>
                  <a:pt x="682625" y="828675"/>
                </a:cubicBezTo>
                <a:cubicBezTo>
                  <a:pt x="689063" y="827997"/>
                  <a:pt x="716531" y="823799"/>
                  <a:pt x="723900" y="822325"/>
                </a:cubicBezTo>
                <a:cubicBezTo>
                  <a:pt x="733468" y="820411"/>
                  <a:pt x="742816" y="817355"/>
                  <a:pt x="752475" y="815975"/>
                </a:cubicBezTo>
                <a:cubicBezTo>
                  <a:pt x="765091" y="814173"/>
                  <a:pt x="777909" y="814207"/>
                  <a:pt x="790575" y="812800"/>
                </a:cubicBezTo>
                <a:cubicBezTo>
                  <a:pt x="796973" y="812089"/>
                  <a:pt x="803202" y="810053"/>
                  <a:pt x="809625" y="809625"/>
                </a:cubicBezTo>
                <a:cubicBezTo>
                  <a:pt x="834991" y="807934"/>
                  <a:pt x="860425" y="807508"/>
                  <a:pt x="885825" y="806450"/>
                </a:cubicBezTo>
                <a:cubicBezTo>
                  <a:pt x="913074" y="799638"/>
                  <a:pt x="883871" y="806287"/>
                  <a:pt x="930275" y="800100"/>
                </a:cubicBezTo>
                <a:cubicBezTo>
                  <a:pt x="942245" y="798504"/>
                  <a:pt x="947532" y="796265"/>
                  <a:pt x="958850" y="793750"/>
                </a:cubicBezTo>
                <a:cubicBezTo>
                  <a:pt x="964118" y="792579"/>
                  <a:pt x="969416" y="791540"/>
                  <a:pt x="974725" y="790575"/>
                </a:cubicBezTo>
                <a:cubicBezTo>
                  <a:pt x="996504" y="786615"/>
                  <a:pt x="992811" y="787793"/>
                  <a:pt x="1016000" y="784225"/>
                </a:cubicBezTo>
                <a:cubicBezTo>
                  <a:pt x="1022363" y="783246"/>
                  <a:pt x="1028700" y="782108"/>
                  <a:pt x="1035050" y="781050"/>
                </a:cubicBezTo>
                <a:cubicBezTo>
                  <a:pt x="1039283" y="778933"/>
                  <a:pt x="1043260" y="776197"/>
                  <a:pt x="1047750" y="774700"/>
                </a:cubicBezTo>
                <a:cubicBezTo>
                  <a:pt x="1068653" y="767732"/>
                  <a:pt x="1060410" y="776308"/>
                  <a:pt x="1082675" y="765175"/>
                </a:cubicBezTo>
                <a:cubicBezTo>
                  <a:pt x="1086908" y="763058"/>
                  <a:pt x="1091266" y="761173"/>
                  <a:pt x="1095375" y="758825"/>
                </a:cubicBezTo>
                <a:cubicBezTo>
                  <a:pt x="1098688" y="756932"/>
                  <a:pt x="1101413" y="754025"/>
                  <a:pt x="1104900" y="752475"/>
                </a:cubicBezTo>
                <a:cubicBezTo>
                  <a:pt x="1111017" y="749757"/>
                  <a:pt x="1117963" y="749118"/>
                  <a:pt x="1123950" y="746125"/>
                </a:cubicBezTo>
                <a:cubicBezTo>
                  <a:pt x="1147827" y="734187"/>
                  <a:pt x="1136038" y="737992"/>
                  <a:pt x="1158875" y="733425"/>
                </a:cubicBezTo>
                <a:cubicBezTo>
                  <a:pt x="1189052" y="703248"/>
                  <a:pt x="1157448" y="731065"/>
                  <a:pt x="1181100" y="717550"/>
                </a:cubicBezTo>
                <a:cubicBezTo>
                  <a:pt x="1208010" y="702173"/>
                  <a:pt x="1181486" y="712130"/>
                  <a:pt x="1203325" y="704850"/>
                </a:cubicBezTo>
                <a:cubicBezTo>
                  <a:pt x="1211656" y="692353"/>
                  <a:pt x="1216661" y="682148"/>
                  <a:pt x="1228725" y="673100"/>
                </a:cubicBezTo>
                <a:cubicBezTo>
                  <a:pt x="1232511" y="670260"/>
                  <a:pt x="1237192" y="668867"/>
                  <a:pt x="1241425" y="666750"/>
                </a:cubicBezTo>
                <a:cubicBezTo>
                  <a:pt x="1249892" y="641350"/>
                  <a:pt x="1237192" y="670983"/>
                  <a:pt x="1254125" y="654050"/>
                </a:cubicBezTo>
                <a:cubicBezTo>
                  <a:pt x="1257472" y="650703"/>
                  <a:pt x="1257331" y="644887"/>
                  <a:pt x="1260475" y="641350"/>
                </a:cubicBezTo>
                <a:cubicBezTo>
                  <a:pt x="1265967" y="635172"/>
                  <a:pt x="1273175" y="630767"/>
                  <a:pt x="1279525" y="625475"/>
                </a:cubicBezTo>
                <a:cubicBezTo>
                  <a:pt x="1291104" y="590737"/>
                  <a:pt x="1271709" y="642426"/>
                  <a:pt x="1292225" y="609600"/>
                </a:cubicBezTo>
                <a:cubicBezTo>
                  <a:pt x="1295773" y="603924"/>
                  <a:pt x="1296089" y="596765"/>
                  <a:pt x="1298575" y="590550"/>
                </a:cubicBezTo>
                <a:cubicBezTo>
                  <a:pt x="1307042" y="569383"/>
                  <a:pt x="1302990" y="586210"/>
                  <a:pt x="1308100" y="568325"/>
                </a:cubicBezTo>
                <a:cubicBezTo>
                  <a:pt x="1313501" y="549422"/>
                  <a:pt x="1309953" y="558132"/>
                  <a:pt x="1314450" y="533400"/>
                </a:cubicBezTo>
                <a:cubicBezTo>
                  <a:pt x="1315231" y="529107"/>
                  <a:pt x="1316567" y="524933"/>
                  <a:pt x="1317625" y="520700"/>
                </a:cubicBezTo>
                <a:cubicBezTo>
                  <a:pt x="1316567" y="509058"/>
                  <a:pt x="1315995" y="497362"/>
                  <a:pt x="1314450" y="485775"/>
                </a:cubicBezTo>
                <a:cubicBezTo>
                  <a:pt x="1313873" y="481450"/>
                  <a:pt x="1312222" y="477335"/>
                  <a:pt x="1311275" y="473075"/>
                </a:cubicBezTo>
                <a:cubicBezTo>
                  <a:pt x="1307892" y="457853"/>
                  <a:pt x="1308100" y="462265"/>
                  <a:pt x="1308100" y="454025"/>
                </a:cubicBezTo>
                <a:lnTo>
                  <a:pt x="1327150" y="0"/>
                </a:lnTo>
                <a:lnTo>
                  <a:pt x="1651000" y="149225"/>
                </a:lnTo>
                <a:lnTo>
                  <a:pt x="1457325" y="730250"/>
                </a:lnTo>
                <a:lnTo>
                  <a:pt x="777875" y="1057275"/>
                </a:lnTo>
                <a:lnTo>
                  <a:pt x="749300" y="1057275"/>
                </a:lnTo>
                <a:lnTo>
                  <a:pt x="0" y="1025525"/>
                </a:lnTo>
                <a:lnTo>
                  <a:pt x="117475" y="822325"/>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902E503-A733-CCF7-24C6-6B207D181941}"/>
              </a:ext>
            </a:extLst>
          </p:cNvPr>
          <p:cNvSpPr/>
          <p:nvPr/>
        </p:nvSpPr>
        <p:spPr>
          <a:xfrm>
            <a:off x="7219444" y="3119976"/>
            <a:ext cx="3721100" cy="1874174"/>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dirty="0" err="1">
                <a:solidFill>
                  <a:srgbClr val="485C6A"/>
                </a:solidFill>
              </a:rPr>
              <a:t>Macroscale</a:t>
            </a:r>
            <a:r>
              <a:rPr lang="fr-FR" dirty="0">
                <a:solidFill>
                  <a:srgbClr val="485C6A"/>
                </a:solidFill>
              </a:rPr>
              <a:t>:</a:t>
            </a:r>
          </a:p>
          <a:p>
            <a:endParaRPr lang="fr-FR" dirty="0">
              <a:solidFill>
                <a:srgbClr val="485C6A"/>
              </a:solidFill>
            </a:endParaRPr>
          </a:p>
          <a:p>
            <a:pPr marL="285750" indent="-285750">
              <a:buFont typeface="Wingdings" panose="05000000000000000000" pitchFamily="2" charset="2"/>
              <a:buChar char="Ø"/>
            </a:pPr>
            <a:r>
              <a:rPr lang="fr-FR" dirty="0" err="1">
                <a:solidFill>
                  <a:srgbClr val="485C6A"/>
                </a:solidFill>
              </a:rPr>
              <a:t>Stratified</a:t>
            </a:r>
            <a:endParaRPr lang="fr-FR" dirty="0">
              <a:solidFill>
                <a:srgbClr val="485C6A"/>
              </a:solidFill>
            </a:endParaRPr>
          </a:p>
          <a:p>
            <a:pPr marL="285750" indent="-285750">
              <a:buFont typeface="Wingdings" panose="05000000000000000000" pitchFamily="2" charset="2"/>
              <a:buChar char="Ø"/>
            </a:pPr>
            <a:r>
              <a:rPr lang="fr-FR" dirty="0" err="1">
                <a:solidFill>
                  <a:srgbClr val="485C6A"/>
                </a:solidFill>
              </a:rPr>
              <a:t>Fibrous</a:t>
            </a:r>
            <a:endParaRPr lang="fr-FR" dirty="0">
              <a:solidFill>
                <a:srgbClr val="485C6A"/>
              </a:solidFill>
            </a:endParaRPr>
          </a:p>
          <a:p>
            <a:pPr marL="285750" indent="-285750">
              <a:buFont typeface="Wingdings" panose="05000000000000000000" pitchFamily="2" charset="2"/>
              <a:buChar char="Ø"/>
            </a:pPr>
            <a:r>
              <a:rPr lang="fr-FR" dirty="0">
                <a:solidFill>
                  <a:srgbClr val="485C6A"/>
                </a:solidFill>
              </a:rPr>
              <a:t>60% of water</a:t>
            </a:r>
            <a:endParaRPr lang="en-GB" dirty="0">
              <a:solidFill>
                <a:srgbClr val="485C6A"/>
              </a:solidFill>
            </a:endParaRPr>
          </a:p>
        </p:txBody>
      </p:sp>
      <p:sp>
        <p:nvSpPr>
          <p:cNvPr id="28" name="TextBox 27">
            <a:extLst>
              <a:ext uri="{FF2B5EF4-FFF2-40B4-BE49-F238E27FC236}">
                <a16:creationId xmlns:a16="http://schemas.microsoft.com/office/drawing/2014/main" id="{EDE819EE-864E-958D-51F7-3DC521C54E76}"/>
              </a:ext>
            </a:extLst>
          </p:cNvPr>
          <p:cNvSpPr txBox="1"/>
          <p:nvPr/>
        </p:nvSpPr>
        <p:spPr>
          <a:xfrm>
            <a:off x="9880616" y="4747577"/>
            <a:ext cx="1087023" cy="215444"/>
          </a:xfrm>
          <a:prstGeom prst="rect">
            <a:avLst/>
          </a:prstGeom>
          <a:noFill/>
        </p:spPr>
        <p:txBody>
          <a:bodyPr wrap="square">
            <a:spAutoFit/>
          </a:bodyPr>
          <a:lstStyle/>
          <a:p>
            <a:r>
              <a:rPr lang="en-GB" sz="800" b="0" i="0" u="none" strike="noStrike" baseline="0" dirty="0">
                <a:solidFill>
                  <a:srgbClr val="38637C"/>
                </a:solidFill>
                <a:latin typeface="LMSans8-Regular"/>
              </a:rPr>
              <a:t>[Burns et al., 2010]</a:t>
            </a:r>
            <a:endParaRPr lang="en-GB" dirty="0"/>
          </a:p>
        </p:txBody>
      </p:sp>
      <p:sp>
        <p:nvSpPr>
          <p:cNvPr id="6" name="TextBox 5">
            <a:extLst>
              <a:ext uri="{FF2B5EF4-FFF2-40B4-BE49-F238E27FC236}">
                <a16:creationId xmlns:a16="http://schemas.microsoft.com/office/drawing/2014/main" id="{3B46D194-3F58-2868-A460-804F12224587}"/>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Tree>
    <p:extLst>
      <p:ext uri="{BB962C8B-B14F-4D97-AF65-F5344CB8AC3E}">
        <p14:creationId xmlns:p14="http://schemas.microsoft.com/office/powerpoint/2010/main" val="148081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45E0-F73C-C3C4-BCB7-34AA4A7BDD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0CCE7-16D0-BF0C-E49F-4A5157F01D70}"/>
              </a:ext>
            </a:extLst>
          </p:cNvPr>
          <p:cNvSpPr>
            <a:spLocks noGrp="1"/>
          </p:cNvSpPr>
          <p:nvPr>
            <p:ph type="title"/>
          </p:nvPr>
        </p:nvSpPr>
        <p:spPr/>
        <p:txBody>
          <a:bodyPr/>
          <a:lstStyle/>
          <a:p>
            <a:r>
              <a:rPr lang="fr-FR" dirty="0"/>
              <a:t>The Human skin as a </a:t>
            </a:r>
            <a:r>
              <a:rPr lang="fr-FR" dirty="0" err="1"/>
              <a:t>sponge</a:t>
            </a:r>
            <a:endParaRPr lang="en-GB" dirty="0"/>
          </a:p>
        </p:txBody>
      </p:sp>
      <p:sp>
        <p:nvSpPr>
          <p:cNvPr id="3" name="Date Placeholder 2">
            <a:extLst>
              <a:ext uri="{FF2B5EF4-FFF2-40B4-BE49-F238E27FC236}">
                <a16:creationId xmlns:a16="http://schemas.microsoft.com/office/drawing/2014/main" id="{A62D35FE-29B4-2C32-A7C1-6A2ED610C7C8}"/>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DFE71449-93CC-229B-8C2F-7DBD1C81EFA8}"/>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7E1C0469-B8D1-E5E0-24DD-43E36058AA55}"/>
              </a:ext>
            </a:extLst>
          </p:cNvPr>
          <p:cNvSpPr>
            <a:spLocks noGrp="1"/>
          </p:cNvSpPr>
          <p:nvPr>
            <p:ph type="sldNum" sz="quarter" idx="12"/>
          </p:nvPr>
        </p:nvSpPr>
        <p:spPr/>
        <p:txBody>
          <a:bodyPr/>
          <a:lstStyle/>
          <a:p>
            <a:fld id="{1C96B271-48F2-4EBC-90C1-CA6B138C6EC9}" type="slidenum">
              <a:rPr lang="fr-FR" smtClean="0"/>
              <a:pPr/>
              <a:t>9</a:t>
            </a:fld>
            <a:endParaRPr lang="fr-FR">
              <a:latin typeface="Bahnschrift Light" panose="020B0502040204020203" pitchFamily="34" charset="0"/>
            </a:endParaRPr>
          </a:p>
        </p:txBody>
      </p:sp>
      <p:pic>
        <p:nvPicPr>
          <p:cNvPr id="23" name="Picture Placeholder 22" descr="A close-up of a blood vessels&#10;&#10;AI-generated content may be incorrect.">
            <a:extLst>
              <a:ext uri="{FF2B5EF4-FFF2-40B4-BE49-F238E27FC236}">
                <a16:creationId xmlns:a16="http://schemas.microsoft.com/office/drawing/2014/main" id="{78318BBA-D612-DFB9-2852-114681B36C3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14" b="214"/>
          <a:stretch>
            <a:fillRect/>
          </a:stretch>
        </p:blipFill>
        <p:spPr/>
      </p:pic>
      <p:grpSp>
        <p:nvGrpSpPr>
          <p:cNvPr id="7" name="Groupe 57">
            <a:extLst>
              <a:ext uri="{FF2B5EF4-FFF2-40B4-BE49-F238E27FC236}">
                <a16:creationId xmlns:a16="http://schemas.microsoft.com/office/drawing/2014/main" id="{D517CBDF-893D-01BF-3B32-A944D9047A14}"/>
              </a:ext>
            </a:extLst>
          </p:cNvPr>
          <p:cNvGrpSpPr/>
          <p:nvPr/>
        </p:nvGrpSpPr>
        <p:grpSpPr>
          <a:xfrm>
            <a:off x="457200" y="1348425"/>
            <a:ext cx="4238994" cy="4628425"/>
            <a:chOff x="457200" y="1348425"/>
            <a:chExt cx="4238994" cy="4628425"/>
          </a:xfrm>
        </p:grpSpPr>
        <p:pic>
          <p:nvPicPr>
            <p:cNvPr id="8" name="Image 21">
              <a:extLst>
                <a:ext uri="{FF2B5EF4-FFF2-40B4-BE49-F238E27FC236}">
                  <a16:creationId xmlns:a16="http://schemas.microsoft.com/office/drawing/2014/main" id="{F35CE386-EF1C-2D48-A657-4AE57FDC8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348425"/>
              <a:ext cx="1546638" cy="3523784"/>
            </a:xfrm>
            <a:prstGeom prst="rect">
              <a:avLst/>
            </a:prstGeom>
          </p:spPr>
        </p:pic>
        <p:grpSp>
          <p:nvGrpSpPr>
            <p:cNvPr id="9" name="Groupe 48">
              <a:extLst>
                <a:ext uri="{FF2B5EF4-FFF2-40B4-BE49-F238E27FC236}">
                  <a16:creationId xmlns:a16="http://schemas.microsoft.com/office/drawing/2014/main" id="{C608FCCC-3C1F-6952-BED1-42F4FA1917BB}"/>
                </a:ext>
              </a:extLst>
            </p:cNvPr>
            <p:cNvGrpSpPr/>
            <p:nvPr/>
          </p:nvGrpSpPr>
          <p:grpSpPr>
            <a:xfrm rot="207905">
              <a:off x="1091832" y="3216718"/>
              <a:ext cx="3604362" cy="2760132"/>
              <a:chOff x="1247039" y="2590800"/>
              <a:chExt cx="3604362" cy="2760132"/>
            </a:xfrm>
          </p:grpSpPr>
          <p:sp>
            <p:nvSpPr>
              <p:cNvPr id="10" name="Forme libre : forme 49">
                <a:extLst>
                  <a:ext uri="{FF2B5EF4-FFF2-40B4-BE49-F238E27FC236}">
                    <a16:creationId xmlns:a16="http://schemas.microsoft.com/office/drawing/2014/main" id="{A3AE49D4-DAEF-D654-EE72-E665214DAE0A}"/>
                  </a:ext>
                </a:extLst>
              </p:cNvPr>
              <p:cNvSpPr/>
              <p:nvPr/>
            </p:nvSpPr>
            <p:spPr>
              <a:xfrm>
                <a:off x="1253068" y="2599265"/>
                <a:ext cx="3598333" cy="2751667"/>
              </a:xfrm>
              <a:custGeom>
                <a:avLst/>
                <a:gdLst>
                  <a:gd name="connsiteX0" fmla="*/ 287866 w 3598333"/>
                  <a:gd name="connsiteY0" fmla="*/ 0 h 2734734"/>
                  <a:gd name="connsiteX1" fmla="*/ 3598333 w 3598333"/>
                  <a:gd name="connsiteY1" fmla="*/ 1329267 h 2734734"/>
                  <a:gd name="connsiteX2" fmla="*/ 2997200 w 3598333"/>
                  <a:gd name="connsiteY2" fmla="*/ 2734734 h 2734734"/>
                  <a:gd name="connsiteX3" fmla="*/ 0 w 3598333"/>
                  <a:gd name="connsiteY3" fmla="*/ 262467 h 2734734"/>
                  <a:gd name="connsiteX4" fmla="*/ 287866 w 3598333"/>
                  <a:gd name="connsiteY4" fmla="*/ 270934 h 2734734"/>
                  <a:gd name="connsiteX5" fmla="*/ 287866 w 3598333"/>
                  <a:gd name="connsiteY5" fmla="*/ 0 h 2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333" h="2734734">
                    <a:moveTo>
                      <a:pt x="287866" y="0"/>
                    </a:moveTo>
                    <a:lnTo>
                      <a:pt x="3598333" y="1329267"/>
                    </a:lnTo>
                    <a:lnTo>
                      <a:pt x="2997200" y="2734734"/>
                    </a:lnTo>
                    <a:lnTo>
                      <a:pt x="0" y="262467"/>
                    </a:lnTo>
                    <a:lnTo>
                      <a:pt x="287866" y="270934"/>
                    </a:lnTo>
                    <a:lnTo>
                      <a:pt x="287866"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50">
                <a:extLst>
                  <a:ext uri="{FF2B5EF4-FFF2-40B4-BE49-F238E27FC236}">
                    <a16:creationId xmlns:a16="http://schemas.microsoft.com/office/drawing/2014/main" id="{39E6E5AB-34BA-7455-5A55-E633F1443C83}"/>
                  </a:ext>
                </a:extLst>
              </p:cNvPr>
              <p:cNvCxnSpPr>
                <a:cxnSpLocks/>
              </p:cNvCxnSpPr>
              <p:nvPr/>
            </p:nvCxnSpPr>
            <p:spPr>
              <a:xfrm>
                <a:off x="1535112" y="2590800"/>
                <a:ext cx="3257021"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51">
                <a:extLst>
                  <a:ext uri="{FF2B5EF4-FFF2-40B4-BE49-F238E27FC236}">
                    <a16:creationId xmlns:a16="http://schemas.microsoft.com/office/drawing/2014/main" id="{7B95D8C5-0526-CA1F-8460-179523199899}"/>
                  </a:ext>
                </a:extLst>
              </p:cNvPr>
              <p:cNvCxnSpPr>
                <a:cxnSpLocks/>
              </p:cNvCxnSpPr>
              <p:nvPr/>
            </p:nvCxnSpPr>
            <p:spPr>
              <a:xfrm>
                <a:off x="1247039" y="2869141"/>
                <a:ext cx="2766161" cy="22912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327D8FF-899F-E566-9AC5-3514C8BA7D40}"/>
                  </a:ext>
                </a:extLst>
              </p:cNvPr>
              <p:cNvSpPr/>
              <p:nvPr/>
            </p:nvSpPr>
            <p:spPr>
              <a:xfrm>
                <a:off x="1258887" y="2590800"/>
                <a:ext cx="276225" cy="26987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6" name="Image 98">
            <a:extLst>
              <a:ext uri="{FF2B5EF4-FFF2-40B4-BE49-F238E27FC236}">
                <a16:creationId xmlns:a16="http://schemas.microsoft.com/office/drawing/2014/main" id="{B402943F-0E28-B779-C346-B838894FD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9453" y="3283571"/>
            <a:ext cx="1687367" cy="1714020"/>
          </a:xfrm>
          <a:prstGeom prst="rect">
            <a:avLst/>
          </a:prstGeom>
        </p:spPr>
      </p:pic>
      <p:sp>
        <p:nvSpPr>
          <p:cNvPr id="20" name="Freeform: Shape 19">
            <a:extLst>
              <a:ext uri="{FF2B5EF4-FFF2-40B4-BE49-F238E27FC236}">
                <a16:creationId xmlns:a16="http://schemas.microsoft.com/office/drawing/2014/main" id="{A9A0CA62-F596-84AD-3650-B28202538339}"/>
              </a:ext>
            </a:extLst>
          </p:cNvPr>
          <p:cNvSpPr/>
          <p:nvPr/>
        </p:nvSpPr>
        <p:spPr>
          <a:xfrm>
            <a:off x="2697018" y="3888509"/>
            <a:ext cx="2198255" cy="2216727"/>
          </a:xfrm>
          <a:custGeom>
            <a:avLst/>
            <a:gdLst>
              <a:gd name="connsiteX0" fmla="*/ 36946 w 2198255"/>
              <a:gd name="connsiteY0" fmla="*/ 1025236 h 2216727"/>
              <a:gd name="connsiteX1" fmla="*/ 36946 w 2198255"/>
              <a:gd name="connsiteY1" fmla="*/ 1025236 h 2216727"/>
              <a:gd name="connsiteX2" fmla="*/ 341746 w 2198255"/>
              <a:gd name="connsiteY2" fmla="*/ 988291 h 2216727"/>
              <a:gd name="connsiteX3" fmla="*/ 443346 w 2198255"/>
              <a:gd name="connsiteY3" fmla="*/ 969818 h 2216727"/>
              <a:gd name="connsiteX4" fmla="*/ 535709 w 2198255"/>
              <a:gd name="connsiteY4" fmla="*/ 960582 h 2216727"/>
              <a:gd name="connsiteX5" fmla="*/ 572655 w 2198255"/>
              <a:gd name="connsiteY5" fmla="*/ 951346 h 2216727"/>
              <a:gd name="connsiteX6" fmla="*/ 637309 w 2198255"/>
              <a:gd name="connsiteY6" fmla="*/ 923636 h 2216727"/>
              <a:gd name="connsiteX7" fmla="*/ 729673 w 2198255"/>
              <a:gd name="connsiteY7" fmla="*/ 877455 h 2216727"/>
              <a:gd name="connsiteX8" fmla="*/ 766618 w 2198255"/>
              <a:gd name="connsiteY8" fmla="*/ 831273 h 2216727"/>
              <a:gd name="connsiteX9" fmla="*/ 794327 w 2198255"/>
              <a:gd name="connsiteY9" fmla="*/ 812800 h 2216727"/>
              <a:gd name="connsiteX10" fmla="*/ 812800 w 2198255"/>
              <a:gd name="connsiteY10" fmla="*/ 775855 h 2216727"/>
              <a:gd name="connsiteX11" fmla="*/ 858982 w 2198255"/>
              <a:gd name="connsiteY11" fmla="*/ 655782 h 2216727"/>
              <a:gd name="connsiteX12" fmla="*/ 877455 w 2198255"/>
              <a:gd name="connsiteY12" fmla="*/ 452582 h 2216727"/>
              <a:gd name="connsiteX13" fmla="*/ 886691 w 2198255"/>
              <a:gd name="connsiteY13" fmla="*/ 286327 h 2216727"/>
              <a:gd name="connsiteX14" fmla="*/ 1016000 w 2198255"/>
              <a:gd name="connsiteY14" fmla="*/ 73891 h 2216727"/>
              <a:gd name="connsiteX15" fmla="*/ 1182255 w 2198255"/>
              <a:gd name="connsiteY15" fmla="*/ 0 h 2216727"/>
              <a:gd name="connsiteX16" fmla="*/ 1431637 w 2198255"/>
              <a:gd name="connsiteY16" fmla="*/ 64655 h 2216727"/>
              <a:gd name="connsiteX17" fmla="*/ 1745673 w 2198255"/>
              <a:gd name="connsiteY17" fmla="*/ 304800 h 2216727"/>
              <a:gd name="connsiteX18" fmla="*/ 1948873 w 2198255"/>
              <a:gd name="connsiteY18" fmla="*/ 508000 h 2216727"/>
              <a:gd name="connsiteX19" fmla="*/ 2142837 w 2198255"/>
              <a:gd name="connsiteY19" fmla="*/ 775855 h 2216727"/>
              <a:gd name="connsiteX20" fmla="*/ 2179782 w 2198255"/>
              <a:gd name="connsiteY20" fmla="*/ 923636 h 2216727"/>
              <a:gd name="connsiteX21" fmla="*/ 2198255 w 2198255"/>
              <a:gd name="connsiteY21" fmla="*/ 1025236 h 2216727"/>
              <a:gd name="connsiteX22" fmla="*/ 2013527 w 2198255"/>
              <a:gd name="connsiteY22" fmla="*/ 1459346 h 2216727"/>
              <a:gd name="connsiteX23" fmla="*/ 1930400 w 2198255"/>
              <a:gd name="connsiteY23" fmla="*/ 1579418 h 2216727"/>
              <a:gd name="connsiteX24" fmla="*/ 1736437 w 2198255"/>
              <a:gd name="connsiteY24" fmla="*/ 1745673 h 2216727"/>
              <a:gd name="connsiteX25" fmla="*/ 1690255 w 2198255"/>
              <a:gd name="connsiteY25" fmla="*/ 1782618 h 2216727"/>
              <a:gd name="connsiteX26" fmla="*/ 1653309 w 2198255"/>
              <a:gd name="connsiteY26" fmla="*/ 1810327 h 2216727"/>
              <a:gd name="connsiteX27" fmla="*/ 1597891 w 2198255"/>
              <a:gd name="connsiteY27" fmla="*/ 1865746 h 2216727"/>
              <a:gd name="connsiteX28" fmla="*/ 1579418 w 2198255"/>
              <a:gd name="connsiteY28" fmla="*/ 1893455 h 2216727"/>
              <a:gd name="connsiteX29" fmla="*/ 1514764 w 2198255"/>
              <a:gd name="connsiteY29" fmla="*/ 1995055 h 2216727"/>
              <a:gd name="connsiteX30" fmla="*/ 1422400 w 2198255"/>
              <a:gd name="connsiteY30" fmla="*/ 2078182 h 2216727"/>
              <a:gd name="connsiteX31" fmla="*/ 1385455 w 2198255"/>
              <a:gd name="connsiteY31" fmla="*/ 2124364 h 2216727"/>
              <a:gd name="connsiteX32" fmla="*/ 1330037 w 2198255"/>
              <a:gd name="connsiteY32" fmla="*/ 2216727 h 2216727"/>
              <a:gd name="connsiteX33" fmla="*/ 1126837 w 2198255"/>
              <a:gd name="connsiteY33" fmla="*/ 2207491 h 2216727"/>
              <a:gd name="connsiteX34" fmla="*/ 646546 w 2198255"/>
              <a:gd name="connsiteY34" fmla="*/ 2004291 h 2216727"/>
              <a:gd name="connsiteX35" fmla="*/ 554182 w 2198255"/>
              <a:gd name="connsiteY35" fmla="*/ 1948873 h 2216727"/>
              <a:gd name="connsiteX36" fmla="*/ 480291 w 2198255"/>
              <a:gd name="connsiteY36" fmla="*/ 1893455 h 2216727"/>
              <a:gd name="connsiteX37" fmla="*/ 406400 w 2198255"/>
              <a:gd name="connsiteY37" fmla="*/ 1865746 h 2216727"/>
              <a:gd name="connsiteX38" fmla="*/ 304800 w 2198255"/>
              <a:gd name="connsiteY38" fmla="*/ 1791855 h 2216727"/>
              <a:gd name="connsiteX39" fmla="*/ 258618 w 2198255"/>
              <a:gd name="connsiteY39" fmla="*/ 1754909 h 2216727"/>
              <a:gd name="connsiteX40" fmla="*/ 212437 w 2198255"/>
              <a:gd name="connsiteY40" fmla="*/ 1745673 h 2216727"/>
              <a:gd name="connsiteX41" fmla="*/ 83127 w 2198255"/>
              <a:gd name="connsiteY41" fmla="*/ 1616364 h 2216727"/>
              <a:gd name="connsiteX42" fmla="*/ 9237 w 2198255"/>
              <a:gd name="connsiteY42" fmla="*/ 1542473 h 2216727"/>
              <a:gd name="connsiteX43" fmla="*/ 0 w 2198255"/>
              <a:gd name="connsiteY43" fmla="*/ 1542473 h 2216727"/>
              <a:gd name="connsiteX44" fmla="*/ 36946 w 2198255"/>
              <a:gd name="connsiteY44" fmla="*/ 1025236 h 221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8255" h="2216727">
                <a:moveTo>
                  <a:pt x="36946" y="1025236"/>
                </a:moveTo>
                <a:lnTo>
                  <a:pt x="36946" y="1025236"/>
                </a:lnTo>
                <a:cubicBezTo>
                  <a:pt x="269596" y="971547"/>
                  <a:pt x="37187" y="1017764"/>
                  <a:pt x="341746" y="988291"/>
                </a:cubicBezTo>
                <a:cubicBezTo>
                  <a:pt x="376008" y="984975"/>
                  <a:pt x="409270" y="974686"/>
                  <a:pt x="443346" y="969818"/>
                </a:cubicBezTo>
                <a:cubicBezTo>
                  <a:pt x="473976" y="965442"/>
                  <a:pt x="504921" y="963661"/>
                  <a:pt x="535709" y="960582"/>
                </a:cubicBezTo>
                <a:cubicBezTo>
                  <a:pt x="548024" y="957503"/>
                  <a:pt x="560449" y="954833"/>
                  <a:pt x="572655" y="951346"/>
                </a:cubicBezTo>
                <a:cubicBezTo>
                  <a:pt x="594205" y="945189"/>
                  <a:pt x="618838" y="935950"/>
                  <a:pt x="637309" y="923636"/>
                </a:cubicBezTo>
                <a:cubicBezTo>
                  <a:pt x="712445" y="873545"/>
                  <a:pt x="650865" y="893216"/>
                  <a:pt x="729673" y="877455"/>
                </a:cubicBezTo>
                <a:cubicBezTo>
                  <a:pt x="741988" y="862061"/>
                  <a:pt x="752678" y="845213"/>
                  <a:pt x="766618" y="831273"/>
                </a:cubicBezTo>
                <a:cubicBezTo>
                  <a:pt x="774467" y="823424"/>
                  <a:pt x="787220" y="821328"/>
                  <a:pt x="794327" y="812800"/>
                </a:cubicBezTo>
                <a:cubicBezTo>
                  <a:pt x="803142" y="802223"/>
                  <a:pt x="807857" y="788706"/>
                  <a:pt x="812800" y="775855"/>
                </a:cubicBezTo>
                <a:cubicBezTo>
                  <a:pt x="866239" y="636915"/>
                  <a:pt x="817370" y="739004"/>
                  <a:pt x="858982" y="655782"/>
                </a:cubicBezTo>
                <a:cubicBezTo>
                  <a:pt x="865992" y="585675"/>
                  <a:pt x="872735" y="523385"/>
                  <a:pt x="877455" y="452582"/>
                </a:cubicBezTo>
                <a:cubicBezTo>
                  <a:pt x="881147" y="397201"/>
                  <a:pt x="875806" y="340753"/>
                  <a:pt x="886691" y="286327"/>
                </a:cubicBezTo>
                <a:cubicBezTo>
                  <a:pt x="899595" y="221806"/>
                  <a:pt x="962310" y="111673"/>
                  <a:pt x="1016000" y="73891"/>
                </a:cubicBezTo>
                <a:cubicBezTo>
                  <a:pt x="1065596" y="38990"/>
                  <a:pt x="1126837" y="24630"/>
                  <a:pt x="1182255" y="0"/>
                </a:cubicBezTo>
                <a:cubicBezTo>
                  <a:pt x="1265382" y="21552"/>
                  <a:pt x="1356106" y="23794"/>
                  <a:pt x="1431637" y="64655"/>
                </a:cubicBezTo>
                <a:cubicBezTo>
                  <a:pt x="1547541" y="127357"/>
                  <a:pt x="1645620" y="219040"/>
                  <a:pt x="1745673" y="304800"/>
                </a:cubicBezTo>
                <a:cubicBezTo>
                  <a:pt x="1818402" y="367139"/>
                  <a:pt x="1883828" y="437681"/>
                  <a:pt x="1948873" y="508000"/>
                </a:cubicBezTo>
                <a:cubicBezTo>
                  <a:pt x="2046512" y="613556"/>
                  <a:pt x="2087956" y="659234"/>
                  <a:pt x="2142837" y="775855"/>
                </a:cubicBezTo>
                <a:cubicBezTo>
                  <a:pt x="2162178" y="816954"/>
                  <a:pt x="2172098" y="883296"/>
                  <a:pt x="2179782" y="923636"/>
                </a:cubicBezTo>
                <a:cubicBezTo>
                  <a:pt x="2186223" y="957450"/>
                  <a:pt x="2192097" y="991369"/>
                  <a:pt x="2198255" y="1025236"/>
                </a:cubicBezTo>
                <a:cubicBezTo>
                  <a:pt x="2141668" y="1251581"/>
                  <a:pt x="2171041" y="1182121"/>
                  <a:pt x="2013527" y="1459346"/>
                </a:cubicBezTo>
                <a:cubicBezTo>
                  <a:pt x="1989479" y="1501671"/>
                  <a:pt x="1964253" y="1544437"/>
                  <a:pt x="1930400" y="1579418"/>
                </a:cubicBezTo>
                <a:cubicBezTo>
                  <a:pt x="1871181" y="1640611"/>
                  <a:pt x="1801443" y="1690668"/>
                  <a:pt x="1736437" y="1745673"/>
                </a:cubicBezTo>
                <a:cubicBezTo>
                  <a:pt x="1721388" y="1758407"/>
                  <a:pt x="1705816" y="1770515"/>
                  <a:pt x="1690255" y="1782618"/>
                </a:cubicBezTo>
                <a:cubicBezTo>
                  <a:pt x="1678104" y="1792069"/>
                  <a:pt x="1664194" y="1799442"/>
                  <a:pt x="1653309" y="1810327"/>
                </a:cubicBezTo>
                <a:cubicBezTo>
                  <a:pt x="1634836" y="1828800"/>
                  <a:pt x="1615247" y="1846220"/>
                  <a:pt x="1597891" y="1865746"/>
                </a:cubicBezTo>
                <a:cubicBezTo>
                  <a:pt x="1590516" y="1874043"/>
                  <a:pt x="1585129" y="1883936"/>
                  <a:pt x="1579418" y="1893455"/>
                </a:cubicBezTo>
                <a:cubicBezTo>
                  <a:pt x="1554399" y="1935153"/>
                  <a:pt x="1545233" y="1960778"/>
                  <a:pt x="1514764" y="1995055"/>
                </a:cubicBezTo>
                <a:cubicBezTo>
                  <a:pt x="1403129" y="2120644"/>
                  <a:pt x="1532229" y="1968351"/>
                  <a:pt x="1422400" y="2078182"/>
                </a:cubicBezTo>
                <a:cubicBezTo>
                  <a:pt x="1408460" y="2092122"/>
                  <a:pt x="1396390" y="2107961"/>
                  <a:pt x="1385455" y="2124364"/>
                </a:cubicBezTo>
                <a:cubicBezTo>
                  <a:pt x="1365539" y="2154238"/>
                  <a:pt x="1330037" y="2216727"/>
                  <a:pt x="1330037" y="2216727"/>
                </a:cubicBezTo>
                <a:cubicBezTo>
                  <a:pt x="1262304" y="2213648"/>
                  <a:pt x="1193479" y="2219986"/>
                  <a:pt x="1126837" y="2207491"/>
                </a:cubicBezTo>
                <a:cubicBezTo>
                  <a:pt x="920024" y="2168714"/>
                  <a:pt x="829922" y="2106167"/>
                  <a:pt x="646546" y="2004291"/>
                </a:cubicBezTo>
                <a:cubicBezTo>
                  <a:pt x="615160" y="1986854"/>
                  <a:pt x="584056" y="1968789"/>
                  <a:pt x="554182" y="1948873"/>
                </a:cubicBezTo>
                <a:cubicBezTo>
                  <a:pt x="528565" y="1931795"/>
                  <a:pt x="507125" y="1908549"/>
                  <a:pt x="480291" y="1893455"/>
                </a:cubicBezTo>
                <a:cubicBezTo>
                  <a:pt x="457364" y="1880559"/>
                  <a:pt x="429165" y="1878926"/>
                  <a:pt x="406400" y="1865746"/>
                </a:cubicBezTo>
                <a:cubicBezTo>
                  <a:pt x="370159" y="1844765"/>
                  <a:pt x="338301" y="1816981"/>
                  <a:pt x="304800" y="1791855"/>
                </a:cubicBezTo>
                <a:cubicBezTo>
                  <a:pt x="289029" y="1780027"/>
                  <a:pt x="276251" y="1763725"/>
                  <a:pt x="258618" y="1754909"/>
                </a:cubicBezTo>
                <a:cubicBezTo>
                  <a:pt x="244577" y="1747888"/>
                  <a:pt x="227831" y="1748752"/>
                  <a:pt x="212437" y="1745673"/>
                </a:cubicBezTo>
                <a:cubicBezTo>
                  <a:pt x="169334" y="1702570"/>
                  <a:pt x="125111" y="1660558"/>
                  <a:pt x="83127" y="1616364"/>
                </a:cubicBezTo>
                <a:cubicBezTo>
                  <a:pt x="46802" y="1578127"/>
                  <a:pt x="49122" y="1562416"/>
                  <a:pt x="9237" y="1542473"/>
                </a:cubicBezTo>
                <a:cubicBezTo>
                  <a:pt x="6483" y="1541096"/>
                  <a:pt x="3079" y="1542473"/>
                  <a:pt x="0" y="1542473"/>
                </a:cubicBezTo>
                <a:lnTo>
                  <a:pt x="36946" y="1025236"/>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5EB41584-3A36-E845-5133-03F574523CB8}"/>
              </a:ext>
            </a:extLst>
          </p:cNvPr>
          <p:cNvSpPr/>
          <p:nvPr/>
        </p:nvSpPr>
        <p:spPr>
          <a:xfrm>
            <a:off x="2136775" y="4067175"/>
            <a:ext cx="1651000" cy="1057275"/>
          </a:xfrm>
          <a:custGeom>
            <a:avLst/>
            <a:gdLst>
              <a:gd name="connsiteX0" fmla="*/ 117475 w 1651000"/>
              <a:gd name="connsiteY0" fmla="*/ 822325 h 1057275"/>
              <a:gd name="connsiteX1" fmla="*/ 117475 w 1651000"/>
              <a:gd name="connsiteY1" fmla="*/ 822325 h 1057275"/>
              <a:gd name="connsiteX2" fmla="*/ 149225 w 1651000"/>
              <a:gd name="connsiteY2" fmla="*/ 825500 h 1057275"/>
              <a:gd name="connsiteX3" fmla="*/ 158750 w 1651000"/>
              <a:gd name="connsiteY3" fmla="*/ 831850 h 1057275"/>
              <a:gd name="connsiteX4" fmla="*/ 190500 w 1651000"/>
              <a:gd name="connsiteY4" fmla="*/ 838200 h 1057275"/>
              <a:gd name="connsiteX5" fmla="*/ 209550 w 1651000"/>
              <a:gd name="connsiteY5" fmla="*/ 844550 h 1057275"/>
              <a:gd name="connsiteX6" fmla="*/ 231775 w 1651000"/>
              <a:gd name="connsiteY6" fmla="*/ 847725 h 1057275"/>
              <a:gd name="connsiteX7" fmla="*/ 295275 w 1651000"/>
              <a:gd name="connsiteY7" fmla="*/ 854075 h 1057275"/>
              <a:gd name="connsiteX8" fmla="*/ 473075 w 1651000"/>
              <a:gd name="connsiteY8" fmla="*/ 857250 h 1057275"/>
              <a:gd name="connsiteX9" fmla="*/ 511175 w 1651000"/>
              <a:gd name="connsiteY9" fmla="*/ 854075 h 1057275"/>
              <a:gd name="connsiteX10" fmla="*/ 549275 w 1651000"/>
              <a:gd name="connsiteY10" fmla="*/ 847725 h 1057275"/>
              <a:gd name="connsiteX11" fmla="*/ 558800 w 1651000"/>
              <a:gd name="connsiteY11" fmla="*/ 844550 h 1057275"/>
              <a:gd name="connsiteX12" fmla="*/ 590550 w 1651000"/>
              <a:gd name="connsiteY12" fmla="*/ 841375 h 1057275"/>
              <a:gd name="connsiteX13" fmla="*/ 615950 w 1651000"/>
              <a:gd name="connsiteY13" fmla="*/ 835025 h 1057275"/>
              <a:gd name="connsiteX14" fmla="*/ 682625 w 1651000"/>
              <a:gd name="connsiteY14" fmla="*/ 828675 h 1057275"/>
              <a:gd name="connsiteX15" fmla="*/ 723900 w 1651000"/>
              <a:gd name="connsiteY15" fmla="*/ 822325 h 1057275"/>
              <a:gd name="connsiteX16" fmla="*/ 752475 w 1651000"/>
              <a:gd name="connsiteY16" fmla="*/ 815975 h 1057275"/>
              <a:gd name="connsiteX17" fmla="*/ 790575 w 1651000"/>
              <a:gd name="connsiteY17" fmla="*/ 812800 h 1057275"/>
              <a:gd name="connsiteX18" fmla="*/ 809625 w 1651000"/>
              <a:gd name="connsiteY18" fmla="*/ 809625 h 1057275"/>
              <a:gd name="connsiteX19" fmla="*/ 885825 w 1651000"/>
              <a:gd name="connsiteY19" fmla="*/ 806450 h 1057275"/>
              <a:gd name="connsiteX20" fmla="*/ 930275 w 1651000"/>
              <a:gd name="connsiteY20" fmla="*/ 800100 h 1057275"/>
              <a:gd name="connsiteX21" fmla="*/ 958850 w 1651000"/>
              <a:gd name="connsiteY21" fmla="*/ 793750 h 1057275"/>
              <a:gd name="connsiteX22" fmla="*/ 974725 w 1651000"/>
              <a:gd name="connsiteY22" fmla="*/ 790575 h 1057275"/>
              <a:gd name="connsiteX23" fmla="*/ 1016000 w 1651000"/>
              <a:gd name="connsiteY23" fmla="*/ 784225 h 1057275"/>
              <a:gd name="connsiteX24" fmla="*/ 1035050 w 1651000"/>
              <a:gd name="connsiteY24" fmla="*/ 781050 h 1057275"/>
              <a:gd name="connsiteX25" fmla="*/ 1047750 w 1651000"/>
              <a:gd name="connsiteY25" fmla="*/ 774700 h 1057275"/>
              <a:gd name="connsiteX26" fmla="*/ 1082675 w 1651000"/>
              <a:gd name="connsiteY26" fmla="*/ 765175 h 1057275"/>
              <a:gd name="connsiteX27" fmla="*/ 1095375 w 1651000"/>
              <a:gd name="connsiteY27" fmla="*/ 758825 h 1057275"/>
              <a:gd name="connsiteX28" fmla="*/ 1104900 w 1651000"/>
              <a:gd name="connsiteY28" fmla="*/ 752475 h 1057275"/>
              <a:gd name="connsiteX29" fmla="*/ 1123950 w 1651000"/>
              <a:gd name="connsiteY29" fmla="*/ 746125 h 1057275"/>
              <a:gd name="connsiteX30" fmla="*/ 1158875 w 1651000"/>
              <a:gd name="connsiteY30" fmla="*/ 733425 h 1057275"/>
              <a:gd name="connsiteX31" fmla="*/ 1181100 w 1651000"/>
              <a:gd name="connsiteY31" fmla="*/ 717550 h 1057275"/>
              <a:gd name="connsiteX32" fmla="*/ 1203325 w 1651000"/>
              <a:gd name="connsiteY32" fmla="*/ 704850 h 1057275"/>
              <a:gd name="connsiteX33" fmla="*/ 1228725 w 1651000"/>
              <a:gd name="connsiteY33" fmla="*/ 673100 h 1057275"/>
              <a:gd name="connsiteX34" fmla="*/ 1241425 w 1651000"/>
              <a:gd name="connsiteY34" fmla="*/ 666750 h 1057275"/>
              <a:gd name="connsiteX35" fmla="*/ 1254125 w 1651000"/>
              <a:gd name="connsiteY35" fmla="*/ 654050 h 1057275"/>
              <a:gd name="connsiteX36" fmla="*/ 1260475 w 1651000"/>
              <a:gd name="connsiteY36" fmla="*/ 641350 h 1057275"/>
              <a:gd name="connsiteX37" fmla="*/ 1279525 w 1651000"/>
              <a:gd name="connsiteY37" fmla="*/ 625475 h 1057275"/>
              <a:gd name="connsiteX38" fmla="*/ 1292225 w 1651000"/>
              <a:gd name="connsiteY38" fmla="*/ 609600 h 1057275"/>
              <a:gd name="connsiteX39" fmla="*/ 1298575 w 1651000"/>
              <a:gd name="connsiteY39" fmla="*/ 590550 h 1057275"/>
              <a:gd name="connsiteX40" fmla="*/ 1308100 w 1651000"/>
              <a:gd name="connsiteY40" fmla="*/ 568325 h 1057275"/>
              <a:gd name="connsiteX41" fmla="*/ 1314450 w 1651000"/>
              <a:gd name="connsiteY41" fmla="*/ 533400 h 1057275"/>
              <a:gd name="connsiteX42" fmla="*/ 1317625 w 1651000"/>
              <a:gd name="connsiteY42" fmla="*/ 520700 h 1057275"/>
              <a:gd name="connsiteX43" fmla="*/ 1314450 w 1651000"/>
              <a:gd name="connsiteY43" fmla="*/ 485775 h 1057275"/>
              <a:gd name="connsiteX44" fmla="*/ 1311275 w 1651000"/>
              <a:gd name="connsiteY44" fmla="*/ 473075 h 1057275"/>
              <a:gd name="connsiteX45" fmla="*/ 1308100 w 1651000"/>
              <a:gd name="connsiteY45" fmla="*/ 454025 h 1057275"/>
              <a:gd name="connsiteX46" fmla="*/ 1327150 w 1651000"/>
              <a:gd name="connsiteY46" fmla="*/ 0 h 1057275"/>
              <a:gd name="connsiteX47" fmla="*/ 1651000 w 1651000"/>
              <a:gd name="connsiteY47" fmla="*/ 149225 h 1057275"/>
              <a:gd name="connsiteX48" fmla="*/ 1457325 w 1651000"/>
              <a:gd name="connsiteY48" fmla="*/ 730250 h 1057275"/>
              <a:gd name="connsiteX49" fmla="*/ 777875 w 1651000"/>
              <a:gd name="connsiteY49" fmla="*/ 1057275 h 1057275"/>
              <a:gd name="connsiteX50" fmla="*/ 749300 w 1651000"/>
              <a:gd name="connsiteY50" fmla="*/ 1057275 h 1057275"/>
              <a:gd name="connsiteX51" fmla="*/ 0 w 1651000"/>
              <a:gd name="connsiteY51" fmla="*/ 1025525 h 1057275"/>
              <a:gd name="connsiteX52" fmla="*/ 117475 w 1651000"/>
              <a:gd name="connsiteY52" fmla="*/ 822325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51000" h="1057275">
                <a:moveTo>
                  <a:pt x="117475" y="822325"/>
                </a:moveTo>
                <a:lnTo>
                  <a:pt x="117475" y="822325"/>
                </a:lnTo>
                <a:cubicBezTo>
                  <a:pt x="128058" y="823383"/>
                  <a:pt x="138861" y="823108"/>
                  <a:pt x="149225" y="825500"/>
                </a:cubicBezTo>
                <a:cubicBezTo>
                  <a:pt x="152943" y="826358"/>
                  <a:pt x="155337" y="830143"/>
                  <a:pt x="158750" y="831850"/>
                </a:cubicBezTo>
                <a:cubicBezTo>
                  <a:pt x="167616" y="836283"/>
                  <a:pt x="182310" y="837030"/>
                  <a:pt x="190500" y="838200"/>
                </a:cubicBezTo>
                <a:cubicBezTo>
                  <a:pt x="196850" y="840317"/>
                  <a:pt x="203028" y="843045"/>
                  <a:pt x="209550" y="844550"/>
                </a:cubicBezTo>
                <a:cubicBezTo>
                  <a:pt x="216842" y="846233"/>
                  <a:pt x="224393" y="846495"/>
                  <a:pt x="231775" y="847725"/>
                </a:cubicBezTo>
                <a:cubicBezTo>
                  <a:pt x="273743" y="854720"/>
                  <a:pt x="211332" y="848479"/>
                  <a:pt x="295275" y="854075"/>
                </a:cubicBezTo>
                <a:cubicBezTo>
                  <a:pt x="351280" y="891411"/>
                  <a:pt x="303921" y="862455"/>
                  <a:pt x="473075" y="857250"/>
                </a:cubicBezTo>
                <a:cubicBezTo>
                  <a:pt x="485813" y="856858"/>
                  <a:pt x="498475" y="855133"/>
                  <a:pt x="511175" y="854075"/>
                </a:cubicBezTo>
                <a:cubicBezTo>
                  <a:pt x="533505" y="846632"/>
                  <a:pt x="506740" y="854814"/>
                  <a:pt x="549275" y="847725"/>
                </a:cubicBezTo>
                <a:cubicBezTo>
                  <a:pt x="552576" y="847175"/>
                  <a:pt x="555492" y="845059"/>
                  <a:pt x="558800" y="844550"/>
                </a:cubicBezTo>
                <a:cubicBezTo>
                  <a:pt x="569312" y="842933"/>
                  <a:pt x="579967" y="842433"/>
                  <a:pt x="590550" y="841375"/>
                </a:cubicBezTo>
                <a:cubicBezTo>
                  <a:pt x="599017" y="839258"/>
                  <a:pt x="607356" y="836542"/>
                  <a:pt x="615950" y="835025"/>
                </a:cubicBezTo>
                <a:cubicBezTo>
                  <a:pt x="630373" y="832480"/>
                  <a:pt x="670637" y="829937"/>
                  <a:pt x="682625" y="828675"/>
                </a:cubicBezTo>
                <a:cubicBezTo>
                  <a:pt x="689063" y="827997"/>
                  <a:pt x="716531" y="823799"/>
                  <a:pt x="723900" y="822325"/>
                </a:cubicBezTo>
                <a:cubicBezTo>
                  <a:pt x="733468" y="820411"/>
                  <a:pt x="742816" y="817355"/>
                  <a:pt x="752475" y="815975"/>
                </a:cubicBezTo>
                <a:cubicBezTo>
                  <a:pt x="765091" y="814173"/>
                  <a:pt x="777909" y="814207"/>
                  <a:pt x="790575" y="812800"/>
                </a:cubicBezTo>
                <a:cubicBezTo>
                  <a:pt x="796973" y="812089"/>
                  <a:pt x="803202" y="810053"/>
                  <a:pt x="809625" y="809625"/>
                </a:cubicBezTo>
                <a:cubicBezTo>
                  <a:pt x="834991" y="807934"/>
                  <a:pt x="860425" y="807508"/>
                  <a:pt x="885825" y="806450"/>
                </a:cubicBezTo>
                <a:cubicBezTo>
                  <a:pt x="913074" y="799638"/>
                  <a:pt x="883871" y="806287"/>
                  <a:pt x="930275" y="800100"/>
                </a:cubicBezTo>
                <a:cubicBezTo>
                  <a:pt x="942245" y="798504"/>
                  <a:pt x="947532" y="796265"/>
                  <a:pt x="958850" y="793750"/>
                </a:cubicBezTo>
                <a:cubicBezTo>
                  <a:pt x="964118" y="792579"/>
                  <a:pt x="969416" y="791540"/>
                  <a:pt x="974725" y="790575"/>
                </a:cubicBezTo>
                <a:cubicBezTo>
                  <a:pt x="996504" y="786615"/>
                  <a:pt x="992811" y="787793"/>
                  <a:pt x="1016000" y="784225"/>
                </a:cubicBezTo>
                <a:cubicBezTo>
                  <a:pt x="1022363" y="783246"/>
                  <a:pt x="1028700" y="782108"/>
                  <a:pt x="1035050" y="781050"/>
                </a:cubicBezTo>
                <a:cubicBezTo>
                  <a:pt x="1039283" y="778933"/>
                  <a:pt x="1043260" y="776197"/>
                  <a:pt x="1047750" y="774700"/>
                </a:cubicBezTo>
                <a:cubicBezTo>
                  <a:pt x="1068653" y="767732"/>
                  <a:pt x="1060410" y="776308"/>
                  <a:pt x="1082675" y="765175"/>
                </a:cubicBezTo>
                <a:cubicBezTo>
                  <a:pt x="1086908" y="763058"/>
                  <a:pt x="1091266" y="761173"/>
                  <a:pt x="1095375" y="758825"/>
                </a:cubicBezTo>
                <a:cubicBezTo>
                  <a:pt x="1098688" y="756932"/>
                  <a:pt x="1101413" y="754025"/>
                  <a:pt x="1104900" y="752475"/>
                </a:cubicBezTo>
                <a:cubicBezTo>
                  <a:pt x="1111017" y="749757"/>
                  <a:pt x="1117963" y="749118"/>
                  <a:pt x="1123950" y="746125"/>
                </a:cubicBezTo>
                <a:cubicBezTo>
                  <a:pt x="1147827" y="734187"/>
                  <a:pt x="1136038" y="737992"/>
                  <a:pt x="1158875" y="733425"/>
                </a:cubicBezTo>
                <a:cubicBezTo>
                  <a:pt x="1189052" y="703248"/>
                  <a:pt x="1157448" y="731065"/>
                  <a:pt x="1181100" y="717550"/>
                </a:cubicBezTo>
                <a:cubicBezTo>
                  <a:pt x="1208010" y="702173"/>
                  <a:pt x="1181486" y="712130"/>
                  <a:pt x="1203325" y="704850"/>
                </a:cubicBezTo>
                <a:cubicBezTo>
                  <a:pt x="1211656" y="692353"/>
                  <a:pt x="1216661" y="682148"/>
                  <a:pt x="1228725" y="673100"/>
                </a:cubicBezTo>
                <a:cubicBezTo>
                  <a:pt x="1232511" y="670260"/>
                  <a:pt x="1237192" y="668867"/>
                  <a:pt x="1241425" y="666750"/>
                </a:cubicBezTo>
                <a:cubicBezTo>
                  <a:pt x="1249892" y="641350"/>
                  <a:pt x="1237192" y="670983"/>
                  <a:pt x="1254125" y="654050"/>
                </a:cubicBezTo>
                <a:cubicBezTo>
                  <a:pt x="1257472" y="650703"/>
                  <a:pt x="1257331" y="644887"/>
                  <a:pt x="1260475" y="641350"/>
                </a:cubicBezTo>
                <a:cubicBezTo>
                  <a:pt x="1265967" y="635172"/>
                  <a:pt x="1273175" y="630767"/>
                  <a:pt x="1279525" y="625475"/>
                </a:cubicBezTo>
                <a:cubicBezTo>
                  <a:pt x="1291104" y="590737"/>
                  <a:pt x="1271709" y="642426"/>
                  <a:pt x="1292225" y="609600"/>
                </a:cubicBezTo>
                <a:cubicBezTo>
                  <a:pt x="1295773" y="603924"/>
                  <a:pt x="1296089" y="596765"/>
                  <a:pt x="1298575" y="590550"/>
                </a:cubicBezTo>
                <a:cubicBezTo>
                  <a:pt x="1307042" y="569383"/>
                  <a:pt x="1302990" y="586210"/>
                  <a:pt x="1308100" y="568325"/>
                </a:cubicBezTo>
                <a:cubicBezTo>
                  <a:pt x="1313501" y="549422"/>
                  <a:pt x="1309953" y="558132"/>
                  <a:pt x="1314450" y="533400"/>
                </a:cubicBezTo>
                <a:cubicBezTo>
                  <a:pt x="1315231" y="529107"/>
                  <a:pt x="1316567" y="524933"/>
                  <a:pt x="1317625" y="520700"/>
                </a:cubicBezTo>
                <a:cubicBezTo>
                  <a:pt x="1316567" y="509058"/>
                  <a:pt x="1315995" y="497362"/>
                  <a:pt x="1314450" y="485775"/>
                </a:cubicBezTo>
                <a:cubicBezTo>
                  <a:pt x="1313873" y="481450"/>
                  <a:pt x="1312222" y="477335"/>
                  <a:pt x="1311275" y="473075"/>
                </a:cubicBezTo>
                <a:cubicBezTo>
                  <a:pt x="1307892" y="457853"/>
                  <a:pt x="1308100" y="462265"/>
                  <a:pt x="1308100" y="454025"/>
                </a:cubicBezTo>
                <a:lnTo>
                  <a:pt x="1327150" y="0"/>
                </a:lnTo>
                <a:lnTo>
                  <a:pt x="1651000" y="149225"/>
                </a:lnTo>
                <a:lnTo>
                  <a:pt x="1457325" y="730250"/>
                </a:lnTo>
                <a:lnTo>
                  <a:pt x="777875" y="1057275"/>
                </a:lnTo>
                <a:lnTo>
                  <a:pt x="749300" y="1057275"/>
                </a:lnTo>
                <a:lnTo>
                  <a:pt x="0" y="1025525"/>
                </a:lnTo>
                <a:lnTo>
                  <a:pt x="117475" y="822325"/>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829F7FF3-E268-92DE-9244-4BBFD6782776}"/>
              </a:ext>
            </a:extLst>
          </p:cNvPr>
          <p:cNvSpPr/>
          <p:nvPr/>
        </p:nvSpPr>
        <p:spPr>
          <a:xfrm>
            <a:off x="7219444" y="3119976"/>
            <a:ext cx="3721100" cy="1874174"/>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dirty="0" err="1">
                <a:solidFill>
                  <a:srgbClr val="485C6A"/>
                </a:solidFill>
              </a:rPr>
              <a:t>Macroscale</a:t>
            </a:r>
            <a:r>
              <a:rPr lang="fr-FR" dirty="0">
                <a:solidFill>
                  <a:srgbClr val="485C6A"/>
                </a:solidFill>
              </a:rPr>
              <a:t>:</a:t>
            </a:r>
          </a:p>
          <a:p>
            <a:endParaRPr lang="fr-FR" dirty="0">
              <a:solidFill>
                <a:srgbClr val="485C6A"/>
              </a:solidFill>
            </a:endParaRPr>
          </a:p>
          <a:p>
            <a:pPr marL="285750" indent="-285750">
              <a:buFont typeface="Wingdings" panose="05000000000000000000" pitchFamily="2" charset="2"/>
              <a:buChar char="Ø"/>
            </a:pPr>
            <a:r>
              <a:rPr lang="fr-FR" dirty="0" err="1">
                <a:solidFill>
                  <a:srgbClr val="485C6A"/>
                </a:solidFill>
              </a:rPr>
              <a:t>Stratified</a:t>
            </a:r>
            <a:endParaRPr lang="fr-FR" dirty="0">
              <a:solidFill>
                <a:srgbClr val="485C6A"/>
              </a:solidFill>
            </a:endParaRPr>
          </a:p>
          <a:p>
            <a:pPr marL="285750" indent="-285750">
              <a:buFont typeface="Wingdings" panose="05000000000000000000" pitchFamily="2" charset="2"/>
              <a:buChar char="Ø"/>
            </a:pPr>
            <a:r>
              <a:rPr lang="fr-FR" dirty="0" err="1">
                <a:solidFill>
                  <a:srgbClr val="485C6A"/>
                </a:solidFill>
              </a:rPr>
              <a:t>Fibrous</a:t>
            </a:r>
            <a:endParaRPr lang="fr-FR" dirty="0">
              <a:solidFill>
                <a:srgbClr val="485C6A"/>
              </a:solidFill>
            </a:endParaRPr>
          </a:p>
          <a:p>
            <a:pPr marL="285750" indent="-285750">
              <a:buFont typeface="Wingdings" panose="05000000000000000000" pitchFamily="2" charset="2"/>
              <a:buChar char="Ø"/>
            </a:pPr>
            <a:r>
              <a:rPr lang="fr-FR" dirty="0">
                <a:solidFill>
                  <a:srgbClr val="485C6A"/>
                </a:solidFill>
              </a:rPr>
              <a:t>60% of water</a:t>
            </a:r>
            <a:endParaRPr lang="en-GB" dirty="0">
              <a:solidFill>
                <a:srgbClr val="485C6A"/>
              </a:solidFill>
            </a:endParaRPr>
          </a:p>
        </p:txBody>
      </p:sp>
      <p:sp>
        <p:nvSpPr>
          <p:cNvPr id="28" name="TextBox 27">
            <a:extLst>
              <a:ext uri="{FF2B5EF4-FFF2-40B4-BE49-F238E27FC236}">
                <a16:creationId xmlns:a16="http://schemas.microsoft.com/office/drawing/2014/main" id="{202EC166-FF4B-2476-D3D3-F8EFA7C86755}"/>
              </a:ext>
            </a:extLst>
          </p:cNvPr>
          <p:cNvSpPr txBox="1"/>
          <p:nvPr/>
        </p:nvSpPr>
        <p:spPr>
          <a:xfrm>
            <a:off x="9880616" y="4747577"/>
            <a:ext cx="1087023" cy="215444"/>
          </a:xfrm>
          <a:prstGeom prst="rect">
            <a:avLst/>
          </a:prstGeom>
          <a:noFill/>
        </p:spPr>
        <p:txBody>
          <a:bodyPr wrap="square">
            <a:spAutoFit/>
          </a:bodyPr>
          <a:lstStyle/>
          <a:p>
            <a:r>
              <a:rPr lang="en-GB" sz="800" b="0" i="0" u="none" strike="noStrike" baseline="0" dirty="0">
                <a:solidFill>
                  <a:srgbClr val="38637C"/>
                </a:solidFill>
                <a:latin typeface="LMSans8-Regular"/>
              </a:rPr>
              <a:t>[Burns et al., 2010]</a:t>
            </a:r>
            <a:endParaRPr lang="en-GB" dirty="0"/>
          </a:p>
        </p:txBody>
      </p:sp>
      <p:pic>
        <p:nvPicPr>
          <p:cNvPr id="14" name="Picture 13">
            <a:extLst>
              <a:ext uri="{FF2B5EF4-FFF2-40B4-BE49-F238E27FC236}">
                <a16:creationId xmlns:a16="http://schemas.microsoft.com/office/drawing/2014/main" id="{F048A805-B7FE-A752-3E80-2BFD044ADF9E}"/>
              </a:ext>
            </a:extLst>
          </p:cNvPr>
          <p:cNvPicPr>
            <a:picLocks noChangeAspect="1"/>
          </p:cNvPicPr>
          <p:nvPr/>
        </p:nvPicPr>
        <p:blipFill>
          <a:blip r:embed="rId6"/>
          <a:stretch>
            <a:fillRect/>
          </a:stretch>
        </p:blipFill>
        <p:spPr>
          <a:xfrm>
            <a:off x="4225470" y="2008890"/>
            <a:ext cx="2032000" cy="2013010"/>
          </a:xfrm>
          <a:prstGeom prst="rect">
            <a:avLst/>
          </a:prstGeom>
        </p:spPr>
      </p:pic>
      <p:sp>
        <p:nvSpPr>
          <p:cNvPr id="18" name="Rectangle 17">
            <a:extLst>
              <a:ext uri="{FF2B5EF4-FFF2-40B4-BE49-F238E27FC236}">
                <a16:creationId xmlns:a16="http://schemas.microsoft.com/office/drawing/2014/main" id="{6A631DB8-FC26-8592-59C6-02DC3CFF0806}"/>
              </a:ext>
            </a:extLst>
          </p:cNvPr>
          <p:cNvSpPr/>
          <p:nvPr/>
        </p:nvSpPr>
        <p:spPr>
          <a:xfrm>
            <a:off x="4313382" y="3020291"/>
            <a:ext cx="1782618" cy="513596"/>
          </a:xfrm>
          <a:prstGeom prst="rect">
            <a:avLst/>
          </a:prstGeom>
          <a:solidFill>
            <a:srgbClr val="F0F4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69A277F-7E4E-1EA1-2D5A-E77DE3FDD406}"/>
              </a:ext>
            </a:extLst>
          </p:cNvPr>
          <p:cNvSpPr txBox="1"/>
          <p:nvPr/>
        </p:nvSpPr>
        <p:spPr>
          <a:xfrm>
            <a:off x="4323044" y="3019165"/>
            <a:ext cx="1764145" cy="369332"/>
          </a:xfrm>
          <a:prstGeom prst="rect">
            <a:avLst/>
          </a:prstGeom>
          <a:solidFill>
            <a:srgbClr val="F0F4F8"/>
          </a:solidFill>
        </p:spPr>
        <p:txBody>
          <a:bodyPr wrap="square" rtlCol="0">
            <a:spAutoFit/>
          </a:bodyPr>
          <a:lstStyle/>
          <a:p>
            <a:pPr algn="just"/>
            <a:r>
              <a:rPr lang="fr-FR" sz="900" dirty="0"/>
              <a:t>An </a:t>
            </a:r>
            <a:r>
              <a:rPr lang="fr-FR" sz="900" dirty="0" err="1"/>
              <a:t>escessive</a:t>
            </a:r>
            <a:r>
              <a:rPr lang="fr-FR" sz="900" dirty="0"/>
              <a:t> stress leads to the </a:t>
            </a:r>
            <a:r>
              <a:rPr lang="fr-FR" sz="900" dirty="0" err="1"/>
              <a:t>loss</a:t>
            </a:r>
            <a:r>
              <a:rPr lang="fr-FR" sz="900" dirty="0"/>
              <a:t> of </a:t>
            </a:r>
            <a:r>
              <a:rPr lang="fr-FR" sz="900" dirty="0" err="1"/>
              <a:t>integrity</a:t>
            </a:r>
            <a:r>
              <a:rPr lang="fr-FR" sz="900" dirty="0"/>
              <a:t> of the skin</a:t>
            </a:r>
            <a:endParaRPr lang="en-GB" sz="900" dirty="0"/>
          </a:p>
        </p:txBody>
      </p:sp>
      <p:sp>
        <p:nvSpPr>
          <p:cNvPr id="6" name="TextBox 5">
            <a:extLst>
              <a:ext uri="{FF2B5EF4-FFF2-40B4-BE49-F238E27FC236}">
                <a16:creationId xmlns:a16="http://schemas.microsoft.com/office/drawing/2014/main" id="{752F9D2C-2969-B3F4-9D82-F4326493F49D}"/>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
        <p:nvSpPr>
          <p:cNvPr id="17" name="TextBox 16">
            <a:extLst>
              <a:ext uri="{FF2B5EF4-FFF2-40B4-BE49-F238E27FC236}">
                <a16:creationId xmlns:a16="http://schemas.microsoft.com/office/drawing/2014/main" id="{15B63157-1C29-5D8A-2708-1E84460494DD}"/>
              </a:ext>
            </a:extLst>
          </p:cNvPr>
          <p:cNvSpPr txBox="1"/>
          <p:nvPr/>
        </p:nvSpPr>
        <p:spPr>
          <a:xfrm>
            <a:off x="4313382" y="2627848"/>
            <a:ext cx="1764145" cy="246221"/>
          </a:xfrm>
          <a:prstGeom prst="rect">
            <a:avLst/>
          </a:prstGeom>
          <a:solidFill>
            <a:srgbClr val="F0F4F8"/>
          </a:solidFill>
        </p:spPr>
        <p:txBody>
          <a:bodyPr wrap="square" rtlCol="0">
            <a:spAutoFit/>
          </a:bodyPr>
          <a:lstStyle/>
          <a:p>
            <a:pPr algn="just"/>
            <a:r>
              <a:rPr lang="fr-FR" sz="1000" b="1" dirty="0" err="1">
                <a:solidFill>
                  <a:schemeClr val="accent1"/>
                </a:solidFill>
              </a:rPr>
              <a:t>Mechanics</a:t>
            </a:r>
            <a:endParaRPr lang="en-GB" sz="1000" b="1" dirty="0">
              <a:solidFill>
                <a:schemeClr val="accent1"/>
              </a:solidFill>
            </a:endParaRPr>
          </a:p>
        </p:txBody>
      </p:sp>
    </p:spTree>
    <p:extLst>
      <p:ext uri="{BB962C8B-B14F-4D97-AF65-F5344CB8AC3E}">
        <p14:creationId xmlns:p14="http://schemas.microsoft.com/office/powerpoint/2010/main" val="17617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pag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Titlepag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864</TotalTime>
  <Words>2199</Words>
  <Application>Microsoft Office PowerPoint</Application>
  <PresentationFormat>Widescreen</PresentationFormat>
  <Paragraphs>316</Paragraphs>
  <Slides>22</Slides>
  <Notes>22</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22</vt:i4>
      </vt:variant>
    </vt:vector>
  </HeadingPairs>
  <TitlesOfParts>
    <vt:vector size="38" baseType="lpstr">
      <vt:lpstr>Aptos</vt:lpstr>
      <vt:lpstr>Arial</vt:lpstr>
      <vt:lpstr>Arial Narrow</vt:lpstr>
      <vt:lpstr>Bahnschrift Light</vt:lpstr>
      <vt:lpstr>Bradley Hand ITC</vt:lpstr>
      <vt:lpstr>Cambria</vt:lpstr>
      <vt:lpstr>Freestyle Script</vt:lpstr>
      <vt:lpstr>LMSans8-Regular</vt:lpstr>
      <vt:lpstr>Times New Roman</vt:lpstr>
      <vt:lpstr>Wingdings</vt:lpstr>
      <vt:lpstr>Titlepage</vt:lpstr>
      <vt:lpstr>1_Titlepage</vt:lpstr>
      <vt:lpstr>Custom Design</vt:lpstr>
      <vt:lpstr>3_Custom Design</vt:lpstr>
      <vt:lpstr>1_Custom Design</vt:lpstr>
      <vt:lpstr>2_Custom Design</vt:lpstr>
      <vt:lpstr>PowerPoint Presentation</vt:lpstr>
      <vt:lpstr>Pressure ulcers  </vt:lpstr>
      <vt:lpstr>Clinical reality </vt:lpstr>
      <vt:lpstr>Clinical research </vt:lpstr>
      <vt:lpstr>Clinical research: interplay ? </vt:lpstr>
      <vt:lpstr>PowerPoint Presentation</vt:lpstr>
      <vt:lpstr>The Human skin as a sponge</vt:lpstr>
      <vt:lpstr>The Human skin as a sponge</vt:lpstr>
      <vt:lpstr>The Human skin as a sponge</vt:lpstr>
      <vt:lpstr>The Human skin as a sponge</vt:lpstr>
      <vt:lpstr>The Human skin as a sponge</vt:lpstr>
      <vt:lpstr>The Human skin as a sponge</vt:lpstr>
      <vt:lpstr>The Porous (bricks) Model</vt:lpstr>
      <vt:lpstr>The Porous (bricks) Model</vt:lpstr>
      <vt:lpstr>The Porous (bricks) Model</vt:lpstr>
      <vt:lpstr>Evaluation with patient data</vt:lpstr>
      <vt:lpstr>Evaluation with patient data</vt:lpstr>
      <vt:lpstr>Evaluation with patient data</vt:lpstr>
      <vt:lpstr>Perspectives</vt:lpstr>
      <vt:lpstr>Perspectives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Lavigne</dc:creator>
  <cp:lastModifiedBy>Thomas Lavigne</cp:lastModifiedBy>
  <cp:revision>37</cp:revision>
  <cp:lastPrinted>2025-11-14T13:14:41Z</cp:lastPrinted>
  <dcterms:created xsi:type="dcterms:W3CDTF">2025-11-13T13:44:39Z</dcterms:created>
  <dcterms:modified xsi:type="dcterms:W3CDTF">2025-11-14T18:38:12Z</dcterms:modified>
</cp:coreProperties>
</file>